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3175" cap="flat">
              <a:solidFill>
                <a:srgbClr val="FDF6DA"/>
              </a:solidFill>
              <a:prstDash val="solid"/>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3175"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3175" cap="flat">
              <a:solidFill>
                <a:srgbClr val="BDBBB3"/>
              </a:solidFill>
              <a:prstDash val="solid"/>
              <a:miter lim="400000"/>
            </a:ln>
          </a:top>
          <a:bottom>
            <a:ln w="3175" cap="flat">
              <a:solidFill>
                <a:srgbClr val="BDBBB3"/>
              </a:solidFill>
              <a:prstDash val="solid"/>
              <a:miter lim="400000"/>
            </a:ln>
          </a:bottom>
          <a:insideH>
            <a:ln w="3175"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b="def" i="def"/>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2" name="Shape 122"/>
          <p:cNvSpPr/>
          <p:nvPr>
            <p:ph type="sldImg"/>
          </p:nvPr>
        </p:nvSpPr>
        <p:spPr>
          <a:xfrm>
            <a:off x="1143000" y="685800"/>
            <a:ext cx="4572000" cy="3429000"/>
          </a:xfrm>
          <a:prstGeom prst="rect">
            <a:avLst/>
          </a:prstGeom>
        </p:spPr>
        <p:txBody>
          <a:bodyPr/>
          <a:lstStyle/>
          <a:p>
            <a:pPr/>
          </a:p>
        </p:txBody>
      </p:sp>
      <p:sp>
        <p:nvSpPr>
          <p:cNvPr id="123" name="Shape 12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Shape 133"/>
          <p:cNvSpPr/>
          <p:nvPr>
            <p:ph type="sldImg"/>
          </p:nvPr>
        </p:nvSpPr>
        <p:spPr>
          <a:prstGeom prst="rect">
            <a:avLst/>
          </a:prstGeom>
        </p:spPr>
        <p:txBody>
          <a:bodyPr/>
          <a:lstStyle/>
          <a:p>
            <a:pPr/>
          </a:p>
        </p:txBody>
      </p:sp>
      <p:sp>
        <p:nvSpPr>
          <p:cNvPr id="134" name="Shape 134"/>
          <p:cNvSpPr/>
          <p:nvPr>
            <p:ph type="body" sz="quarter" idx="1"/>
          </p:nvPr>
        </p:nvSpPr>
        <p:spPr>
          <a:prstGeom prst="rect">
            <a:avLst/>
          </a:prstGeom>
        </p:spPr>
        <p:txBody>
          <a:bodyPr/>
          <a:lstStyle/>
          <a:p>
            <a:pPr/>
            <a:r>
              <a:t>Trumpet 5 - Woe #1</a:t>
            </a:r>
          </a:p>
          <a:p>
            <a:pPr/>
          </a:p>
          <a:p>
            <a:pPr/>
            <a:r>
              <a:t>Trumpet 6 - Woe #2 (Revelation 11:14, “The second woe is past. Behold, the third woe is coming quickly.”)</a:t>
            </a:r>
          </a:p>
          <a:p>
            <a:pPr/>
          </a:p>
          <a:p>
            <a:pPr/>
            <a:r>
              <a:t>Trumpet 7 - Woe #3</a:t>
            </a:r>
          </a:p>
          <a:p>
            <a:pP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marL="273326" indent="-273326">
              <a:spcBef>
                <a:spcPts val="1200"/>
              </a:spcBef>
              <a:buClr>
                <a:srgbClr val="BEBEBE"/>
              </a:buClr>
              <a:buSzPct val="125000"/>
              <a:buChar char="•"/>
            </a:pPr>
            <a:r>
              <a:t>1055 -- Conquered Baghdad </a:t>
            </a:r>
          </a:p>
          <a:p>
            <a:pPr marL="273326" indent="-273326">
              <a:spcBef>
                <a:spcPts val="1200"/>
              </a:spcBef>
              <a:buClr>
                <a:srgbClr val="BEBEBE"/>
              </a:buClr>
              <a:buSzPct val="125000"/>
              <a:buChar char="•"/>
            </a:pPr>
            <a:r>
              <a:t>1057 -- Cross the river Euphrates in January (beginning the 396 years and four months) </a:t>
            </a:r>
          </a:p>
          <a:p>
            <a:pPr marL="273326" indent="-273326">
              <a:spcBef>
                <a:spcPts val="1200"/>
              </a:spcBef>
              <a:buClr>
                <a:srgbClr val="BEBEBE"/>
              </a:buClr>
              <a:buSzPct val="125000"/>
              <a:buChar char="•"/>
            </a:pPr>
            <a:r>
              <a:t>1071 - Battle of Manzikert shows the Seljuk Turks to be a threat against Byzantium</a:t>
            </a:r>
          </a:p>
          <a:p>
            <a:pPr marL="273326" indent="-273326">
              <a:spcBef>
                <a:spcPts val="1200"/>
              </a:spcBef>
              <a:buClr>
                <a:srgbClr val="BEBEBE"/>
              </a:buClr>
              <a:buSzPct val="125000"/>
              <a:buChar char="•"/>
            </a:pPr>
            <a:r>
              <a:t>1095 - Pope Urban II issues call for the First Crusade</a:t>
            </a:r>
          </a:p>
          <a:p>
            <a:pPr lvl="1" marL="844826" indent="-273326">
              <a:spcBef>
                <a:spcPts val="1200"/>
              </a:spcBef>
              <a:buClr>
                <a:srgbClr val="BEBEBE"/>
              </a:buClr>
              <a:buSzPct val="125000"/>
              <a:buChar char="•"/>
            </a:pPr>
            <a:r>
              <a:t>Byzantine emperor Alexios I, Komnenos requests aid from Pope Urban II for help against the invading Turks</a:t>
            </a:r>
          </a:p>
          <a:p>
            <a:pPr lvl="1" marL="844826" indent="-273326">
              <a:spcBef>
                <a:spcPts val="1200"/>
              </a:spcBef>
              <a:buClr>
                <a:srgbClr val="BEBEBE"/>
              </a:buClr>
              <a:buSzPct val="125000"/>
              <a:buChar char="•"/>
            </a:pPr>
            <a:r>
              <a:t>Pope Urban issues a call for the First Crusade</a:t>
            </a:r>
          </a:p>
          <a:p>
            <a:pPr marL="273326" indent="-273326">
              <a:spcBef>
                <a:spcPts val="1200"/>
              </a:spcBef>
              <a:buClr>
                <a:srgbClr val="BEBEBE"/>
              </a:buClr>
              <a:buSzPct val="125000"/>
              <a:buChar char="•"/>
            </a:pPr>
            <a:r>
              <a:t>Conquered territory well into Asia Minor by the end of the 12th century</a:t>
            </a:r>
          </a:p>
          <a:p>
            <a:pPr marL="273326" indent="-273326">
              <a:spcBef>
                <a:spcPts val="1200"/>
              </a:spcBef>
              <a:buClr>
                <a:srgbClr val="BEBEBE"/>
              </a:buClr>
              <a:buSzPct val="125000"/>
              <a:buChar char="•"/>
            </a:pPr>
            <a:r>
              <a:t>Conquered territory well into Asia Minor by the end of the 12th century. </a:t>
            </a:r>
          </a:p>
          <a:p>
            <a:pPr marL="273326" indent="-273326">
              <a:spcBef>
                <a:spcPts val="1200"/>
              </a:spcBef>
              <a:buClr>
                <a:srgbClr val="BEBEBE"/>
              </a:buClr>
              <a:buSzPct val="125000"/>
              <a:buChar char="•"/>
            </a:pPr>
            <a:r>
              <a:t>“...the educated city-dweller could scarcely avoid a feeling of disgust at the presence of these coarse and uncouth sons of the steppes. The chroniclers of the time draw a sharp contrast between the (Turkish) Sultans and their people : 'Their princes are warlike, provident, firm, just and distinguished by excellent qualities…the nation is cruel, wild, coarse and ignorant.' To make matters worse…the regular Seljuk forces, cavalrymen of slave origin, were followed by swarms of 'Turkomans,’ free and undisciplined nomads seeking pasture and plunder, who raided estates, destroyed crops, robbed merchant caravans, and fought other nomads, such as Kurds and Bedouin Arabs, for the possession of wells and grazing-lands” (Saunders, A History of Medieval Islam, p. 148).</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marL="273326" indent="-273326">
              <a:spcBef>
                <a:spcPts val="1200"/>
              </a:spcBef>
              <a:buClr>
                <a:srgbClr val="BEBEBE"/>
              </a:buClr>
              <a:buSzPct val="125000"/>
              <a:buChar char="•"/>
            </a:pPr>
            <a:r>
              <a:t>1361 -- Turkish army invades Thrace and capture Adrianople, attacks continue throughout the Balkans </a:t>
            </a:r>
          </a:p>
          <a:p>
            <a:pPr marL="273326" indent="-273326">
              <a:spcBef>
                <a:spcPts val="1200"/>
              </a:spcBef>
              <a:buClr>
                <a:srgbClr val="BEBEBE"/>
              </a:buClr>
              <a:buSzPct val="125000"/>
              <a:buChar char="•"/>
            </a:pPr>
            <a:r>
              <a:t>1366 -- Murad I, Turkish sultan, makes Adrianople his capital </a:t>
            </a:r>
          </a:p>
          <a:p>
            <a:pPr marL="273326" indent="-273326">
              <a:spcBef>
                <a:spcPts val="1200"/>
              </a:spcBef>
              <a:buClr>
                <a:srgbClr val="BEBEBE"/>
              </a:buClr>
              <a:buSzPct val="125000"/>
              <a:buChar char="•"/>
            </a:pPr>
            <a:r>
              <a:t>1422 -- Murad II lays siege to Constantinople; abandoned siege due to Balkan revolt – city pays tribute to Turks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marL="273326" indent="-273326">
              <a:spcBef>
                <a:spcPts val="1200"/>
              </a:spcBef>
              <a:buClr>
                <a:srgbClr val="BEBEBE"/>
              </a:buClr>
              <a:buSzPct val="125000"/>
              <a:buChar char="•"/>
            </a:pPr>
            <a:r>
              <a:t>Constantinople falls to the Ottoman Turks</a:t>
            </a:r>
          </a:p>
          <a:p>
            <a:pPr marL="273326" indent="-273326">
              <a:spcBef>
                <a:spcPts val="1200"/>
              </a:spcBef>
              <a:buClr>
                <a:srgbClr val="BEBEBE"/>
              </a:buClr>
              <a:buSzPct val="125000"/>
              <a:buChar char="•"/>
            </a:pPr>
            <a:r>
              <a:t>The use of cannons and gunpowder gave the edge to the Turkish army</a:t>
            </a:r>
          </a:p>
          <a:p>
            <a:pPr marL="273326" indent="-273326">
              <a:spcBef>
                <a:spcPts val="1200"/>
              </a:spcBef>
              <a:buClr>
                <a:srgbClr val="BEBEBE"/>
              </a:buClr>
              <a:buSzPct val="125000"/>
              <a:buChar char="•"/>
            </a:pPr>
            <a:r>
              <a:t>The final iteration of the Roman Empire is destroyed</a:t>
            </a:r>
          </a:p>
          <a:p>
            <a:pPr marL="273326" indent="-273326">
              <a:spcBef>
                <a:spcPts val="1200"/>
              </a:spcBef>
              <a:buClr>
                <a:srgbClr val="BEBEBE"/>
              </a:buClr>
              <a:buSzPct val="125000"/>
              <a:buChar char="•"/>
            </a:pPr>
            <a:r>
              <a:t>January, 1057 - May, 1453 = 396 years and four months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marL="273326" indent="-273326">
              <a:spcBef>
                <a:spcPts val="1200"/>
              </a:spcBef>
              <a:buClr>
                <a:srgbClr val="BEBEBE"/>
              </a:buClr>
              <a:buSzPct val="125000"/>
              <a:buChar char="•"/>
            </a:pPr>
            <a:r>
              <a:t>“but the rest of mankind” - those who were not directly affected by these events, specifically the Latin Church</a:t>
            </a:r>
          </a:p>
          <a:p>
            <a:pPr marL="273326" indent="-273326">
              <a:spcBef>
                <a:spcPts val="1200"/>
              </a:spcBef>
              <a:buClr>
                <a:srgbClr val="BEBEBE"/>
              </a:buClr>
              <a:buSzPct val="125000"/>
              <a:buChar char="•"/>
            </a:pPr>
            <a:r>
              <a:t>Heavy emphasis on apostasy and idolatry</a:t>
            </a:r>
          </a:p>
          <a:p>
            <a:pPr lvl="1" marL="844826" indent="-273326">
              <a:spcBef>
                <a:spcPts val="1200"/>
              </a:spcBef>
              <a:buClr>
                <a:srgbClr val="BEBEBE"/>
              </a:buClr>
              <a:buSzPct val="125000"/>
              <a:buChar char="•"/>
            </a:pPr>
            <a:r>
              <a:t>Eastern Orthodoxy was, and remains, heavily iconographic in its worship.</a:t>
            </a:r>
          </a:p>
          <a:p>
            <a:pPr lvl="1" marL="844826" indent="-273326">
              <a:spcBef>
                <a:spcPts val="1200"/>
              </a:spcBef>
              <a:buClr>
                <a:srgbClr val="BEBEBE"/>
              </a:buClr>
              <a:buSzPct val="125000"/>
              <a:buChar char="•"/>
            </a:pPr>
            <a:r>
              <a:t>The Church of Rome also employed idolatry in the statues of saints.</a:t>
            </a:r>
          </a:p>
          <a:p>
            <a:pPr marL="273326" indent="-273326">
              <a:spcBef>
                <a:spcPts val="1200"/>
              </a:spcBef>
              <a:buClr>
                <a:srgbClr val="BEBEBE"/>
              </a:buClr>
              <a:buSzPct val="125000"/>
              <a:buChar char="•"/>
            </a:pPr>
            <a:r>
              <a:t>“nor did they repent of their murders” </a:t>
            </a:r>
          </a:p>
          <a:p>
            <a:pPr lvl="1" marL="844826" indent="-273326">
              <a:spcBef>
                <a:spcPts val="1200"/>
              </a:spcBef>
              <a:buClr>
                <a:srgbClr val="BEBEBE"/>
              </a:buClr>
              <a:buSzPct val="125000"/>
              <a:buChar char="•"/>
            </a:pPr>
            <a:r>
              <a:t>These four hundred years were characterized by the Crusades and the various Inquisitions.</a:t>
            </a:r>
          </a:p>
          <a:p>
            <a:pPr lvl="1" marL="844826" indent="-273326">
              <a:spcBef>
                <a:spcPts val="1200"/>
              </a:spcBef>
              <a:buClr>
                <a:srgbClr val="BEBEBE"/>
              </a:buClr>
              <a:buSzPct val="125000"/>
              <a:buChar char="•"/>
            </a:pPr>
            <a:r>
              <a:t>Some estimate that 50 million people were killed by the authority of the church of Rome.</a:t>
            </a:r>
          </a:p>
          <a:p>
            <a:pPr marL="273326" indent="-273326">
              <a:spcBef>
                <a:spcPts val="1200"/>
              </a:spcBef>
              <a:buClr>
                <a:srgbClr val="BEBEBE"/>
              </a:buClr>
              <a:buSzPct val="125000"/>
              <a:buChar char="•"/>
            </a:pPr>
            <a:r>
              <a:t>“...or their sorceries” - Latin church claimed miraculous power</a:t>
            </a:r>
          </a:p>
          <a:p>
            <a:pPr lvl="1" marL="844826" indent="-273326">
              <a:spcBef>
                <a:spcPts val="1200"/>
              </a:spcBef>
              <a:buClr>
                <a:srgbClr val="BEBEBE"/>
              </a:buClr>
              <a:buSzPct val="125000"/>
              <a:buChar char="•"/>
            </a:pPr>
            <a:r>
              <a:t>The doctrine of transubstantiation: the bread and wine of communion is miraculously transformed into the body and blood of Jesus.</a:t>
            </a:r>
          </a:p>
          <a:p>
            <a:pPr lvl="1" marL="844826" indent="-273326">
              <a:spcBef>
                <a:spcPts val="1200"/>
              </a:spcBef>
              <a:buClr>
                <a:srgbClr val="BEBEBE"/>
              </a:buClr>
              <a:buSzPct val="125000"/>
              <a:buChar char="•"/>
            </a:pPr>
            <a:r>
              <a:t>Saints must perform several miracles in order to be canonized.</a:t>
            </a:r>
          </a:p>
          <a:p>
            <a:pPr marL="273326" indent="-273326">
              <a:spcBef>
                <a:spcPts val="1200"/>
              </a:spcBef>
              <a:buClr>
                <a:srgbClr val="BEBEBE"/>
              </a:buClr>
              <a:buSzPct val="125000"/>
              <a:buChar char="•"/>
            </a:pPr>
            <a:r>
              <a:t>“...or their thefts”</a:t>
            </a:r>
          </a:p>
          <a:p>
            <a:pPr lvl="1" marL="844826" indent="-273326">
              <a:spcBef>
                <a:spcPts val="1200"/>
              </a:spcBef>
              <a:buClr>
                <a:srgbClr val="BEBEBE"/>
              </a:buClr>
              <a:buSzPct val="125000"/>
              <a:buChar char="•"/>
            </a:pPr>
            <a:r>
              <a:t>land and wealth were seized by the church of Rome in the name of Jesus Christ.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spcBef>
                <a:spcPts val="1200"/>
              </a:spcBef>
            </a:pPr>
            <a:r>
              <a:t>Revelation 10:1-4</a:t>
            </a:r>
          </a:p>
          <a:p>
            <a:pPr>
              <a:spcBef>
                <a:spcPts val="1200"/>
              </a:spcBef>
            </a:pPr>
            <a:r>
              <a:t>1 I saw still another mighty angel coming down from heaven, clothed with a cloud. And a rainbow was on his head, his face was like the sun, and his feet like pillars of fire.</a:t>
            </a:r>
          </a:p>
          <a:p>
            <a:pPr>
              <a:spcBef>
                <a:spcPts val="1200"/>
              </a:spcBef>
            </a:pPr>
            <a:r>
              <a:t>2 He had a little book open in his hand. And he set his right foot on the sea and his left foot on the land,</a:t>
            </a:r>
          </a:p>
          <a:p>
            <a:pPr>
              <a:spcBef>
                <a:spcPts val="1200"/>
              </a:spcBef>
            </a:pPr>
            <a:r>
              <a:t>3 and cried with a loud voice, as when a lion roars. When he cried out, seven thunders uttered their voices.</a:t>
            </a:r>
          </a:p>
          <a:p>
            <a:pPr>
              <a:spcBef>
                <a:spcPts val="1200"/>
              </a:spcBef>
            </a:pPr>
            <a:r>
              <a:t>4 Now when the seven thunders uttered their voices, I was about to write; but I heard a voice from heaven saying to me, "Seal up the things which the seven thunders uttered, and do not write them."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Shape 217"/>
          <p:cNvSpPr/>
          <p:nvPr>
            <p:ph type="sldImg"/>
          </p:nvPr>
        </p:nvSpPr>
        <p:spPr>
          <a:prstGeom prst="rect">
            <a:avLst/>
          </a:prstGeom>
        </p:spPr>
        <p:txBody>
          <a:bodyPr/>
          <a:lstStyle/>
          <a:p>
            <a:pPr/>
          </a:p>
        </p:txBody>
      </p:sp>
      <p:sp>
        <p:nvSpPr>
          <p:cNvPr id="218" name="Shape 218"/>
          <p:cNvSpPr/>
          <p:nvPr>
            <p:ph type="body" sz="quarter" idx="1"/>
          </p:nvPr>
        </p:nvSpPr>
        <p:spPr>
          <a:prstGeom prst="rect">
            <a:avLst/>
          </a:prstGeom>
        </p:spPr>
        <p:txBody>
          <a:bodyPr/>
          <a:lstStyle/>
          <a:p>
            <a:pPr marL="273326" indent="-273326">
              <a:spcBef>
                <a:spcPts val="1200"/>
              </a:spcBef>
              <a:buClr>
                <a:srgbClr val="BEBEBE"/>
              </a:buClr>
              <a:buSzPct val="125000"/>
              <a:buChar char="•"/>
            </a:pPr>
            <a:r>
              <a:t>“clothed with a cloud” - a divine mission</a:t>
            </a:r>
          </a:p>
          <a:p>
            <a:pPr marL="273326" indent="-273326">
              <a:spcBef>
                <a:spcPts val="1200"/>
              </a:spcBef>
              <a:buClr>
                <a:srgbClr val="BEBEBE"/>
              </a:buClr>
              <a:buSzPct val="125000"/>
              <a:buChar char="•"/>
            </a:pPr>
            <a:r>
              <a:t>“...a rainbow was on his head” - fidelity of God to His promises</a:t>
            </a:r>
          </a:p>
          <a:p>
            <a:pPr marL="273326" indent="-273326">
              <a:spcBef>
                <a:spcPts val="1200"/>
              </a:spcBef>
              <a:buClr>
                <a:srgbClr val="BEBEBE"/>
              </a:buClr>
              <a:buSzPct val="125000"/>
              <a:buChar char="•"/>
            </a:pPr>
            <a:r>
              <a:t>“face was like the sun” - countenance like one who has been in the presence of God</a:t>
            </a:r>
          </a:p>
          <a:p>
            <a:pPr marL="273326" indent="-273326">
              <a:spcBef>
                <a:spcPts val="1200"/>
              </a:spcBef>
              <a:buClr>
                <a:srgbClr val="BEBEBE"/>
              </a:buClr>
              <a:buSzPct val="125000"/>
              <a:buChar char="•"/>
            </a:pPr>
            <a:r>
              <a:t>“feet like pillars of fire” -- trampling judgment of God</a:t>
            </a:r>
          </a:p>
          <a:p>
            <a:pPr marL="273326" indent="-273326">
              <a:spcBef>
                <a:spcPts val="1200"/>
              </a:spcBef>
              <a:buClr>
                <a:srgbClr val="BEBEBE"/>
              </a:buClr>
              <a:buSzPct val="125000"/>
              <a:buChar char="•"/>
            </a:pPr>
            <a:r>
              <a:t>“a little book open in his hand” - a revelation available to all people</a:t>
            </a:r>
          </a:p>
          <a:p>
            <a:pPr lvl="1" marL="844826" indent="-273326">
              <a:spcBef>
                <a:spcPts val="1200"/>
              </a:spcBef>
              <a:buClr>
                <a:srgbClr val="BEBEBE"/>
              </a:buClr>
              <a:buSzPct val="125000"/>
              <a:buChar char="•"/>
            </a:pPr>
            <a:r>
              <a:t>“open” – made available for people</a:t>
            </a:r>
          </a:p>
          <a:p>
            <a:pPr lvl="1" marL="844826" indent="-273326">
              <a:spcBef>
                <a:spcPts val="1200"/>
              </a:spcBef>
              <a:buClr>
                <a:srgbClr val="BEBEBE"/>
              </a:buClr>
              <a:buSzPct val="125000"/>
              <a:buChar char="•"/>
            </a:pPr>
            <a:r>
              <a:t>All the seals were opened by the Lord – everything was available</a:t>
            </a:r>
          </a:p>
          <a:p>
            <a:pPr marL="273326" indent="-273326">
              <a:spcBef>
                <a:spcPts val="1200"/>
              </a:spcBef>
              <a:buClr>
                <a:srgbClr val="BEBEBE"/>
              </a:buClr>
              <a:buSzPct val="125000"/>
              <a:buChar char="•"/>
            </a:pPr>
            <a:r>
              <a:t>“right foot on the sea and his left foot on the land” - a universal message relevant to all.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marL="273326" indent="-273326">
              <a:spcBef>
                <a:spcPts val="1200"/>
              </a:spcBef>
              <a:buClr>
                <a:srgbClr val="BEBEBE"/>
              </a:buClr>
              <a:buSzPct val="125000"/>
              <a:buChar char="•"/>
            </a:pPr>
            <a:r>
              <a:t>The angel,  “cried with a loud voice, as when a lion roars.”</a:t>
            </a:r>
          </a:p>
          <a:p>
            <a:pPr lvl="1" marL="844826" indent="-273326">
              <a:spcBef>
                <a:spcPts val="1200"/>
              </a:spcBef>
              <a:buClr>
                <a:srgbClr val="BEBEBE"/>
              </a:buClr>
              <a:buSzPct val="125000"/>
              <a:buChar char="•"/>
            </a:pPr>
            <a:r>
              <a:t>Jesus is the “Lion of the tribe of Judah” (Revelation 5:5)</a:t>
            </a:r>
          </a:p>
          <a:p>
            <a:pPr lvl="1" marL="844826" indent="-273326">
              <a:spcBef>
                <a:spcPts val="1200"/>
              </a:spcBef>
              <a:buClr>
                <a:srgbClr val="BEBEBE"/>
              </a:buClr>
              <a:buSzPct val="125000"/>
              <a:buChar char="•"/>
            </a:pPr>
            <a:r>
              <a:t>Book of Revelation: God to Jesus, Jesus to angel, angel to John (1:1)</a:t>
            </a:r>
          </a:p>
          <a:p>
            <a:pPr marL="273326" indent="-273326">
              <a:spcBef>
                <a:spcPts val="1200"/>
              </a:spcBef>
              <a:buClr>
                <a:srgbClr val="BEBEBE"/>
              </a:buClr>
              <a:buSzPct val="125000"/>
              <a:buChar char="•"/>
            </a:pPr>
            <a:r>
              <a:t>“When he cried out, seven thunders uttered their voices” - thunder describes the voice of God (e.g. Psalms 29:3)</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Shape 227"/>
          <p:cNvSpPr/>
          <p:nvPr>
            <p:ph type="sldImg"/>
          </p:nvPr>
        </p:nvSpPr>
        <p:spPr>
          <a:prstGeom prst="rect">
            <a:avLst/>
          </a:prstGeom>
        </p:spPr>
        <p:txBody>
          <a:bodyPr/>
          <a:lstStyle/>
          <a:p>
            <a:pPr/>
          </a:p>
        </p:txBody>
      </p:sp>
      <p:sp>
        <p:nvSpPr>
          <p:cNvPr id="228" name="Shape 228"/>
          <p:cNvSpPr/>
          <p:nvPr>
            <p:ph type="body" sz="quarter" idx="1"/>
          </p:nvPr>
        </p:nvSpPr>
        <p:spPr>
          <a:prstGeom prst="rect">
            <a:avLst/>
          </a:prstGeom>
        </p:spPr>
        <p:txBody>
          <a:bodyPr/>
          <a:lstStyle/>
          <a:p>
            <a:pPr marL="273326" indent="-273326">
              <a:spcBef>
                <a:spcPts val="1200"/>
              </a:spcBef>
              <a:buClr>
                <a:srgbClr val="BEBEBE"/>
              </a:buClr>
              <a:buSzPct val="125000"/>
              <a:buChar char="•"/>
            </a:pPr>
            <a:r>
              <a:t>God does not want what was said to be known.</a:t>
            </a:r>
          </a:p>
          <a:p>
            <a:pPr marL="273326" indent="-273326">
              <a:spcBef>
                <a:spcPts val="1200"/>
              </a:spcBef>
              <a:buClr>
                <a:srgbClr val="BEBEBE"/>
              </a:buClr>
              <a:buSzPct val="125000"/>
              <a:buChar char="•"/>
            </a:pPr>
            <a:r>
              <a:t>“…how he was caught up into Paradise and heard inexpressible words, which it is not lawful for a man to utter.” (2 Corinthians 12:4)</a:t>
            </a:r>
          </a:p>
          <a:p>
            <a:pPr lvl="1" marL="844826" indent="-273326">
              <a:spcBef>
                <a:spcPts val="1200"/>
              </a:spcBef>
              <a:buClr>
                <a:srgbClr val="BEBEBE"/>
              </a:buClr>
              <a:buSzPct val="125000"/>
              <a:buChar char="•"/>
            </a:pPr>
            <a:r>
              <a:t>Not everything that is said in heaven needs to be known by us</a:t>
            </a:r>
          </a:p>
          <a:p>
            <a:pPr marL="273326" indent="-273326">
              <a:spcBef>
                <a:spcPts val="1200"/>
              </a:spcBef>
              <a:buClr>
                <a:srgbClr val="BEBEBE"/>
              </a:buClr>
              <a:buSzPct val="125000"/>
              <a:buChar char="•"/>
            </a:pPr>
            <a:r>
              <a:t>Seven thunders respond to the “little book”</a:t>
            </a:r>
          </a:p>
          <a:p>
            <a:pPr lvl="1" marL="844826" indent="-273326">
              <a:spcBef>
                <a:spcPts val="1200"/>
              </a:spcBef>
              <a:buClr>
                <a:srgbClr val="BEBEBE"/>
              </a:buClr>
              <a:buSzPct val="125000"/>
              <a:buChar char="•"/>
            </a:pPr>
            <a:r>
              <a:t>The “little book” = remainder of the book of Revelation</a:t>
            </a:r>
          </a:p>
          <a:p>
            <a:pPr lvl="1" marL="844826" indent="-273326">
              <a:spcBef>
                <a:spcPts val="1200"/>
              </a:spcBef>
              <a:buClr>
                <a:srgbClr val="BEBEBE"/>
              </a:buClr>
              <a:buSzPct val="125000"/>
              <a:buChar char="•"/>
            </a:pPr>
            <a:r>
              <a:t>Seven thunders mimic the voice of God but are not the voice of God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marL="273326" indent="-273326">
              <a:spcBef>
                <a:spcPts val="1200"/>
              </a:spcBef>
              <a:buClr>
                <a:srgbClr val="BEBEBE"/>
              </a:buClr>
              <a:buSzPct val="125000"/>
              <a:buChar char="•"/>
            </a:pPr>
            <a:r>
              <a:t>The Turkish power supplants the Arab power and threatens the Byzantine Empire</a:t>
            </a:r>
          </a:p>
          <a:p>
            <a:pPr marL="273326" indent="-273326">
              <a:spcBef>
                <a:spcPts val="1200"/>
              </a:spcBef>
              <a:buClr>
                <a:srgbClr val="BEBEBE"/>
              </a:buClr>
              <a:buSzPct val="125000"/>
              <a:buChar char="•"/>
            </a:pPr>
            <a:r>
              <a:t>Nearly 400 years after crossing the Euphrates, the Ottoman Turks conquer Constantinople</a:t>
            </a:r>
          </a:p>
          <a:p>
            <a:pPr marL="273326" indent="-273326">
              <a:spcBef>
                <a:spcPts val="1200"/>
              </a:spcBef>
              <a:buClr>
                <a:srgbClr val="BEBEBE"/>
              </a:buClr>
              <a:buSzPct val="125000"/>
              <a:buChar char="•"/>
            </a:pPr>
            <a:r>
              <a:t>The fall of Constantinople does not cause the Latin church to repent</a:t>
            </a:r>
          </a:p>
          <a:p>
            <a:pPr marL="273326" indent="-273326">
              <a:spcBef>
                <a:spcPts val="1200"/>
              </a:spcBef>
              <a:buClr>
                <a:srgbClr val="BEBEBE"/>
              </a:buClr>
              <a:buSzPct val="125000"/>
              <a:buChar char="•"/>
            </a:pPr>
            <a:r>
              <a:t>John’s testimony against the Roman Empire is nearly concluded; but God has more for John to prophesy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a:p>
        </p:txBody>
      </p:sp>
      <p:sp>
        <p:nvSpPr>
          <p:cNvPr id="143" name="Shape 143"/>
          <p:cNvSpPr/>
          <p:nvPr>
            <p:ph type="body" sz="quarter" idx="1"/>
          </p:nvPr>
        </p:nvSpPr>
        <p:spPr>
          <a:prstGeom prst="rect">
            <a:avLst/>
          </a:prstGeom>
        </p:spPr>
        <p:txBody>
          <a:bodyPr/>
          <a:lstStyle/>
          <a:p>
            <a:pPr marL="273326" indent="-273326">
              <a:spcBef>
                <a:spcPts val="1200"/>
              </a:spcBef>
              <a:buClr>
                <a:srgbClr val="BEBEBE"/>
              </a:buClr>
              <a:buSzPct val="125000"/>
              <a:buChar char="•"/>
            </a:pPr>
            <a:r>
              <a:t>The rise of the Turkish power, Constantinople falls, the Byzantine Empire ends.</a:t>
            </a:r>
          </a:p>
          <a:p>
            <a:pPr marL="273326" indent="-273326">
              <a:spcBef>
                <a:spcPts val="1200"/>
              </a:spcBef>
              <a:buClr>
                <a:srgbClr val="BEBEBE"/>
              </a:buClr>
              <a:buSzPct val="125000"/>
              <a:buChar char="•"/>
            </a:pPr>
            <a:r>
              <a:t>The fall of Constantinople sets the stage for momentous events in European Christendom (11:1-13).</a:t>
            </a:r>
          </a:p>
          <a:p>
            <a:pPr marL="273326" indent="-273326">
              <a:spcBef>
                <a:spcPts val="1200"/>
              </a:spcBef>
              <a:buClr>
                <a:srgbClr val="BEBEBE"/>
              </a:buClr>
              <a:buSzPct val="125000"/>
              <a:buChar char="•"/>
            </a:pPr>
            <a:r>
              <a:t>11:14: “The second woe is past. Behold, the third woe is coming quickly.”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marL="273326" indent="-273326">
              <a:spcBef>
                <a:spcPts val="1200"/>
              </a:spcBef>
              <a:buClr>
                <a:srgbClr val="BEBEBE"/>
              </a:buClr>
              <a:buSzPct val="125000"/>
              <a:buChar char="•"/>
            </a:pPr>
            <a:r>
              <a:t>Sixth seal prepares God’s people for the tribulation to come</a:t>
            </a:r>
          </a:p>
          <a:p>
            <a:pPr marL="273326" indent="-273326">
              <a:spcBef>
                <a:spcPts val="1200"/>
              </a:spcBef>
              <a:buClr>
                <a:srgbClr val="BEBEBE"/>
              </a:buClr>
              <a:buSzPct val="125000"/>
              <a:buChar char="•"/>
            </a:pPr>
            <a:r>
              <a:t>Sixth trumpet signals that the end of the world approaches</a:t>
            </a:r>
          </a:p>
          <a:p>
            <a:pPr marL="273326" indent="-273326">
              <a:spcBef>
                <a:spcPts val="1200"/>
              </a:spcBef>
              <a:buClr>
                <a:srgbClr val="BEBEBE"/>
              </a:buClr>
              <a:buSzPct val="125000"/>
              <a:buChar char="•"/>
            </a:pPr>
            <a:r>
              <a:t>Sixth bowl warns God’s people to prepare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marL="273326" indent="-273326">
              <a:spcBef>
                <a:spcPts val="1200"/>
              </a:spcBef>
              <a:buClr>
                <a:srgbClr val="BEBEBE"/>
              </a:buClr>
              <a:buSzPct val="125000"/>
              <a:buChar char="•"/>
            </a:pPr>
            <a:r>
              <a:t>“…coming quickly” - catchphrase for the return of Jesus</a:t>
            </a:r>
          </a:p>
          <a:p>
            <a:pPr marL="273326" indent="-273326">
              <a:spcBef>
                <a:spcPts val="1200"/>
              </a:spcBef>
              <a:buClr>
                <a:srgbClr val="BEBEBE"/>
              </a:buClr>
              <a:buSzPct val="125000"/>
              <a:buChar char="•"/>
            </a:pPr>
            <a:r>
              <a:t>11:18, “The nations were angry, and Your wrath has come, And the time of the dead, that they should be judged, And that You should reward Your servants the prophets and the saints, And those who fear Your name, small and great, And should destroy those who destroy the earth.”</a:t>
            </a:r>
          </a:p>
          <a:p>
            <a:pPr marL="273326" indent="-273326">
              <a:spcBef>
                <a:spcPts val="1200"/>
              </a:spcBef>
              <a:buClr>
                <a:srgbClr val="BEBEBE"/>
              </a:buClr>
              <a:buSzPct val="125000"/>
              <a:buChar char="•"/>
            </a:pPr>
            <a:r>
              <a:t>Proleptic: to see something in the future as if it is happening in the present</a:t>
            </a:r>
          </a:p>
          <a:p>
            <a:pPr marL="273326" indent="-273326">
              <a:spcBef>
                <a:spcPts val="1200"/>
              </a:spcBef>
              <a:buClr>
                <a:srgbClr val="BEBEBE"/>
              </a:buClr>
              <a:buSzPct val="125000"/>
              <a:buChar char="•"/>
            </a:pPr>
            <a:r>
              <a:t>The seventh trumpet is the last trumpet in Revelation: “…in a moment, in the twinkling of an eye, at the last trumpet….” (1 Corinthians 15:52)</a:t>
            </a:r>
          </a:p>
          <a:p>
            <a:pPr marL="273326" indent="-273326">
              <a:spcBef>
                <a:spcPts val="1200"/>
              </a:spcBef>
              <a:buClr>
                <a:srgbClr val="BEBEBE"/>
              </a:buClr>
              <a:buSzPct val="125000"/>
              <a:buChar char="•"/>
            </a:pPr>
            <a:r>
              <a:t>Trumpet #7 signals the end of  Vision #2 (4:1-11:18)</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spcBef>
                <a:spcPts val="1200"/>
              </a:spcBef>
            </a:pPr>
            <a:r>
              <a:t>Revelation 9:13-19</a:t>
            </a:r>
          </a:p>
          <a:p>
            <a:pPr>
              <a:spcBef>
                <a:spcPts val="1200"/>
              </a:spcBef>
            </a:pPr>
            <a:r>
              <a:t>13 Then the sixth angel sounded: And I heard a voice from the four horns of the golden altar which is before God,</a:t>
            </a:r>
          </a:p>
          <a:p>
            <a:pPr>
              <a:spcBef>
                <a:spcPts val="1200"/>
              </a:spcBef>
            </a:pPr>
            <a:r>
              <a:t>14 saying to the sixth angel who had the trumpet, "Release the four angels who are bound at the great river Euphrates."</a:t>
            </a:r>
          </a:p>
          <a:p>
            <a:pPr>
              <a:spcBef>
                <a:spcPts val="1200"/>
              </a:spcBef>
            </a:pPr>
            <a:r>
              <a:t>15 So the four angels, who had been prepared for the hour and day and month and year, were released to kill a third of mankind.</a:t>
            </a:r>
          </a:p>
          <a:p>
            <a:pPr>
              <a:spcBef>
                <a:spcPts val="1200"/>
              </a:spcBef>
            </a:pPr>
            <a:r>
              <a:t>16 Now the number of the army of the horsemen was two hundred million; I heard the number of them.</a:t>
            </a:r>
          </a:p>
          <a:p>
            <a:pPr>
              <a:spcBef>
                <a:spcPts val="1200"/>
              </a:spcBef>
            </a:pPr>
            <a:r>
              <a:t>17 And thus I saw the horses in the vision: those who sat on them had breastplates of fiery red, hyacinth blue, and sulfur yellow; and the heads of the horses were like the heads of lions; and out of their mouths came fire, smoke, and brimstone.</a:t>
            </a:r>
          </a:p>
          <a:p>
            <a:pPr>
              <a:spcBef>
                <a:spcPts val="1200"/>
              </a:spcBef>
            </a:pPr>
            <a:r>
              <a:t>18 By these three plagues a third of mankind was killed—by the fire and the smoke and the brimstone which came out of their mouths.</a:t>
            </a:r>
          </a:p>
          <a:p>
            <a:pPr>
              <a:spcBef>
                <a:spcPts val="1200"/>
              </a:spcBef>
            </a:pPr>
            <a:r>
              <a:t>19 For their power is in their mouth and in their tails; for their tails are like serpents, having heads; and with them they do harm.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marL="273326" indent="-273326">
              <a:spcBef>
                <a:spcPts val="1200"/>
              </a:spcBef>
              <a:buClr>
                <a:srgbClr val="BEBEBE"/>
              </a:buClr>
              <a:buSzPct val="125000"/>
              <a:buChar char="•"/>
            </a:pPr>
            <a:r>
              <a:t>“a voice from the four horns of the golden altar” — remember 8:3-5</a:t>
            </a:r>
          </a:p>
          <a:p>
            <a:pPr lvl="1" marL="844826" indent="-273326">
              <a:spcBef>
                <a:spcPts val="1200"/>
              </a:spcBef>
              <a:buClr>
                <a:srgbClr val="BEBEBE"/>
              </a:buClr>
              <a:buSzPct val="125000"/>
              <a:buChar char="•"/>
            </a:pPr>
            <a:r>
              <a:t>8:3-5, “Then another angel, having a golden censer, came and stood at the altar. He was given much incense, that he should offer it with the prayers of all the saints upon the golden altar which was before the throne. And the smoke of the incense, with the prayers of the saints, ascended before God from the angel’s hand. Then the angel took the censer, filled it with fire from the altar, and threw it to the earth. And there were noises, thunderings, lightnings, and an earthquake.”</a:t>
            </a:r>
          </a:p>
          <a:p>
            <a:pPr lvl="1" marL="844826" indent="-273326">
              <a:spcBef>
                <a:spcPts val="1200"/>
              </a:spcBef>
              <a:buClr>
                <a:srgbClr val="BEBEBE"/>
              </a:buClr>
              <a:buSzPct val="125000"/>
              <a:buChar char="•"/>
            </a:pPr>
            <a:r>
              <a:t>A reminder that the trumpets are God’s judgment of the Roman Empire in response to the prayers of His people.</a:t>
            </a:r>
          </a:p>
          <a:p>
            <a:pPr marL="273326" indent="-273326">
              <a:spcBef>
                <a:spcPts val="1200"/>
              </a:spcBef>
              <a:buClr>
                <a:srgbClr val="BEBEBE"/>
              </a:buClr>
              <a:buSzPct val="125000"/>
              <a:buChar char="•"/>
            </a:pPr>
            <a:r>
              <a:t>“Release the four angels” - four destructive forces</a:t>
            </a:r>
          </a:p>
          <a:p>
            <a:pPr marL="273326" indent="-273326">
              <a:spcBef>
                <a:spcPts val="1200"/>
              </a:spcBef>
              <a:buClr>
                <a:srgbClr val="BEBEBE"/>
              </a:buClr>
              <a:buSzPct val="125000"/>
              <a:buChar char="•"/>
            </a:pPr>
            <a:r>
              <a:t>“bound at the River Euphrates” - prevented from crossing until the appointed time</a:t>
            </a:r>
          </a:p>
          <a:p>
            <a:pPr marL="273326" indent="-273326">
              <a:spcBef>
                <a:spcPts val="1200"/>
              </a:spcBef>
              <a:buClr>
                <a:srgbClr val="BEBEBE"/>
              </a:buClr>
              <a:buSzPct val="125000"/>
              <a:buChar char="•"/>
            </a:pPr>
            <a:r>
              <a:t>“River Euphrates” - a restraint against the powers of the East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marL="273326" indent="-273326">
              <a:spcBef>
                <a:spcPts val="1200"/>
              </a:spcBef>
              <a:buClr>
                <a:srgbClr val="BEBEBE"/>
              </a:buClr>
              <a:buSzPct val="125000"/>
              <a:buChar char="•"/>
            </a:pPr>
            <a:r>
              <a:t>Points to a precise time (applying the day – year theory)</a:t>
            </a:r>
          </a:p>
          <a:p>
            <a:pPr marL="273326" indent="-273326">
              <a:spcBef>
                <a:spcPts val="1200"/>
              </a:spcBef>
              <a:buClr>
                <a:srgbClr val="BEBEBE"/>
              </a:buClr>
              <a:buSzPct val="125000"/>
              <a:buChar char="•"/>
            </a:pPr>
            <a:r>
              <a:t>“hour”:  1/12 day (Jesus, “are there not 12 hours in a day?”) =1 month (1/12 of a year)</a:t>
            </a:r>
          </a:p>
          <a:p>
            <a:pPr marL="273326" indent="-273326">
              <a:spcBef>
                <a:spcPts val="1200"/>
              </a:spcBef>
              <a:buClr>
                <a:srgbClr val="BEBEBE"/>
              </a:buClr>
              <a:buSzPct val="125000"/>
              <a:buChar char="•"/>
            </a:pPr>
            <a:r>
              <a:t>"month":  30 days = 30 years</a:t>
            </a:r>
          </a:p>
          <a:p>
            <a:pPr marL="273326" indent="-273326">
              <a:spcBef>
                <a:spcPts val="1200"/>
              </a:spcBef>
              <a:buClr>
                <a:srgbClr val="BEBEBE"/>
              </a:buClr>
              <a:buSzPct val="125000"/>
              <a:buChar char="•"/>
            </a:pPr>
            <a:r>
              <a:t>“day” = 1 day =1 year </a:t>
            </a:r>
          </a:p>
          <a:p>
            <a:pPr marL="273326" indent="-273326">
              <a:spcBef>
                <a:spcPts val="1200"/>
              </a:spcBef>
              <a:buClr>
                <a:srgbClr val="BEBEBE"/>
              </a:buClr>
              <a:buSzPct val="125000"/>
              <a:buChar char="•"/>
            </a:pPr>
            <a:r>
              <a:t>“year” - a solar year, 365.25 days = 365 ¼ days or 365 years and 3 months </a:t>
            </a:r>
          </a:p>
          <a:p>
            <a:pPr lvl="1" marL="844826" indent="-273326">
              <a:spcBef>
                <a:spcPts val="1200"/>
              </a:spcBef>
              <a:buClr>
                <a:srgbClr val="BEBEBE"/>
              </a:buClr>
              <a:buSzPct val="125000"/>
              <a:buChar char="•"/>
            </a:pPr>
            <a:r>
              <a:t>the original Greek is not the typical 365-day year – it is a solar year (365.25 days) </a:t>
            </a:r>
          </a:p>
          <a:p>
            <a:pPr lvl="1" marL="844826" indent="-273326">
              <a:spcBef>
                <a:spcPts val="1200"/>
              </a:spcBef>
              <a:buClr>
                <a:srgbClr val="BEBEBE"/>
              </a:buClr>
              <a:buSzPct val="125000"/>
              <a:buChar char="•"/>
            </a:pPr>
            <a:r>
              <a:t>365 ¼ days or 365 years and 3 months </a:t>
            </a:r>
          </a:p>
          <a:p>
            <a:pPr marL="273326" indent="-273326">
              <a:spcBef>
                <a:spcPts val="1200"/>
              </a:spcBef>
              <a:buClr>
                <a:srgbClr val="BEBEBE"/>
              </a:buClr>
              <a:buSzPct val="125000"/>
              <a:buChar char="•"/>
            </a:pPr>
            <a:r>
              <a:t>Time period of 396 years and 4 months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marL="273326" indent="-273326">
              <a:spcBef>
                <a:spcPts val="1200"/>
              </a:spcBef>
              <a:buClr>
                <a:srgbClr val="BEBEBE"/>
              </a:buClr>
              <a:buSzPct val="125000"/>
              <a:buChar char="•"/>
            </a:pPr>
            <a:r>
              <a:t>“two hundred million” cavalry - an overwhelming host </a:t>
            </a:r>
          </a:p>
          <a:p>
            <a:pPr marL="273326" indent="-273326">
              <a:spcBef>
                <a:spcPts val="1200"/>
              </a:spcBef>
              <a:buClr>
                <a:srgbClr val="BEBEBE"/>
              </a:buClr>
              <a:buSzPct val="125000"/>
              <a:buChar char="•"/>
            </a:pPr>
            <a:r>
              <a:t>“breastplates of fiery red, hyacinth blue, and sulfur yellow” - strong emphasis on sulfur</a:t>
            </a:r>
          </a:p>
          <a:p>
            <a:pPr marL="273326" indent="-273326">
              <a:spcBef>
                <a:spcPts val="1200"/>
              </a:spcBef>
              <a:buClr>
                <a:srgbClr val="BEBEBE"/>
              </a:buClr>
              <a:buSzPct val="125000"/>
              <a:buChar char="•"/>
            </a:pPr>
            <a:r>
              <a:t>“By these three plagues a third of mankind was killed” - a significant, but not complete, loss of life</a:t>
            </a:r>
          </a:p>
          <a:p>
            <a:pPr marL="273326" indent="-273326">
              <a:spcBef>
                <a:spcPts val="1200"/>
              </a:spcBef>
              <a:buClr>
                <a:srgbClr val="BEBEBE"/>
              </a:buClr>
              <a:buSzPct val="125000"/>
              <a:buChar char="•"/>
            </a:pPr>
            <a:r>
              <a:t>“For their power is in their mouth and in their tails”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p>
            <a:pPr/>
            <a:r>
              <a:t>Migrated from the east side of the Caspian Sea southwest to conquer the kingdoms of Persia and India (see Durant, A of F, pp. 203-204).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3" name="Line"/>
          <p:cNvSpPr/>
          <p:nvPr/>
        </p:nvSpPr>
        <p:spPr>
          <a:xfrm>
            <a:off x="952500" y="72898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Title Text"/>
          <p:cNvSpPr txBox="1"/>
          <p:nvPr>
            <p:ph type="title"/>
          </p:nvPr>
        </p:nvSpPr>
        <p:spPr>
          <a:xfrm>
            <a:off x="952500" y="4229100"/>
            <a:ext cx="22479000" cy="2857500"/>
          </a:xfrm>
          <a:prstGeom prst="rect">
            <a:avLst/>
          </a:prstGeom>
        </p:spPr>
        <p:txBody>
          <a:bodyPr anchor="b"/>
          <a:lstStyle/>
          <a:p>
            <a:pPr/>
            <a:r>
              <a:t>Title Text</a:t>
            </a:r>
          </a:p>
        </p:txBody>
      </p:sp>
      <p:sp>
        <p:nvSpPr>
          <p:cNvPr id="15" name="Body Level One…"/>
          <p:cNvSpPr txBox="1"/>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22898100" y="123190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9" name="–Johnny Appleseed"/>
          <p:cNvSpPr txBox="1"/>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i="1" sz="4200">
                <a:solidFill>
                  <a:srgbClr val="9D9D9D"/>
                </a:solidFill>
              </a:defRPr>
            </a:lvl1pPr>
          </a:lstStyle>
          <a:p>
            <a:pPr/>
            <a:r>
              <a:t>–Johnny Appleseed</a:t>
            </a:r>
          </a:p>
        </p:txBody>
      </p:sp>
      <p:sp>
        <p:nvSpPr>
          <p:cNvPr id="100" name="“Type a quote here.”"/>
          <p:cNvSpPr txBox="1"/>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pPr/>
            <a:r>
              <a:t>“Type a quote here.”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8" name="Green and yellow boat on the shore across the water from the village of Ferragudo, Portugal at duskFishermen boats at sea near village at dusk in Algarve, south of Portugal."/>
          <p:cNvSpPr/>
          <p:nvPr>
            <p:ph type="pic" idx="21"/>
          </p:nvPr>
        </p:nvSpPr>
        <p:spPr>
          <a:xfrm>
            <a:off x="0" y="-876300"/>
            <a:ext cx="24384000" cy="16264467"/>
          </a:xfrm>
          <a:prstGeom prst="rect">
            <a:avLst/>
          </a:prstGeom>
        </p:spPr>
        <p:txBody>
          <a:bodyPr lIns="91439" tIns="45719" rIns="91439" bIns="45719" anchor="t">
            <a:noAutofit/>
          </a:bodyPr>
          <a:lstStyle/>
          <a:p>
            <a:pP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3" name="Rock formations in the turquoise waters of Algarve, Portugal"/>
          <p:cNvSpPr/>
          <p:nvPr>
            <p:ph type="pic" idx="21"/>
          </p:nvPr>
        </p:nvSpPr>
        <p:spPr>
          <a:xfrm>
            <a:off x="927100" y="-1765300"/>
            <a:ext cx="22529800" cy="15019865"/>
          </a:xfrm>
          <a:prstGeom prst="rect">
            <a:avLst/>
          </a:prstGeom>
          <a:ln w="9525">
            <a:round/>
          </a:ln>
        </p:spPr>
        <p:txBody>
          <a:bodyPr lIns="91439" tIns="45719" rIns="91439" bIns="45719" anchor="t">
            <a:noAutofit/>
          </a:bodyPr>
          <a:lstStyle/>
          <a:p>
            <a:pPr/>
          </a:p>
        </p:txBody>
      </p:sp>
      <p:sp>
        <p:nvSpPr>
          <p:cNvPr id="24" name="Title Text"/>
          <p:cNvSpPr txBox="1"/>
          <p:nvPr>
            <p:ph type="title"/>
          </p:nvPr>
        </p:nvSpPr>
        <p:spPr>
          <a:xfrm>
            <a:off x="952500" y="9982200"/>
            <a:ext cx="22479000" cy="1574800"/>
          </a:xfrm>
          <a:prstGeom prst="rect">
            <a:avLst/>
          </a:prstGeom>
        </p:spPr>
        <p:txBody>
          <a:bodyPr anchor="b"/>
          <a:lstStyle/>
          <a:p>
            <a:pPr/>
            <a:r>
              <a:t>Title Text</a:t>
            </a:r>
          </a:p>
        </p:txBody>
      </p:sp>
      <p:sp>
        <p:nvSpPr>
          <p:cNvPr id="25" name="Body Level One…"/>
          <p:cNvSpPr txBox="1"/>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952500" y="5435600"/>
            <a:ext cx="22479000" cy="2857500"/>
          </a:xfrm>
          <a:prstGeom prst="rect">
            <a:avLst/>
          </a:prstGeom>
        </p:spPr>
        <p:txBody>
          <a:bodyP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1" name="Lighthouse in Portugal with coastal rock formations in the foreground overlooking the ocean at sunset "/>
          <p:cNvSpPr/>
          <p:nvPr>
            <p:ph type="pic" idx="21"/>
          </p:nvPr>
        </p:nvSpPr>
        <p:spPr>
          <a:xfrm>
            <a:off x="12623800" y="-1346200"/>
            <a:ext cx="10928468" cy="16319500"/>
          </a:xfrm>
          <a:prstGeom prst="rect">
            <a:avLst/>
          </a:prstGeom>
          <a:ln w="9525">
            <a:round/>
          </a:ln>
        </p:spPr>
        <p:txBody>
          <a:bodyPr lIns="91439" tIns="45719" rIns="91439" bIns="45719" anchor="t">
            <a:noAutofit/>
          </a:bodyPr>
          <a:lstStyle/>
          <a:p>
            <a:pPr/>
          </a:p>
        </p:txBody>
      </p:sp>
      <p:sp>
        <p:nvSpPr>
          <p:cNvPr id="42" name="Title Text"/>
          <p:cNvSpPr txBox="1"/>
          <p:nvPr>
            <p:ph type="title"/>
          </p:nvPr>
        </p:nvSpPr>
        <p:spPr>
          <a:xfrm>
            <a:off x="952500" y="3378200"/>
            <a:ext cx="10934700" cy="8534400"/>
          </a:xfrm>
          <a:prstGeom prst="rect">
            <a:avLst/>
          </a:prstGeom>
        </p:spPr>
        <p:txBody>
          <a:bodyPr anchor="t"/>
          <a:lstStyle/>
          <a:p>
            <a:pPr/>
            <a:r>
              <a:t>Title Text</a:t>
            </a:r>
          </a:p>
        </p:txBody>
      </p:sp>
      <p:sp>
        <p:nvSpPr>
          <p:cNvPr id="43" name="Body Level One…"/>
          <p:cNvSpPr txBox="1"/>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1" name="Lin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2" name="Title Text"/>
          <p:cNvSpPr txBox="1"/>
          <p:nvPr>
            <p:ph type="title"/>
          </p:nvPr>
        </p:nvSpPr>
        <p:spPr>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1" name="Title Text"/>
          <p:cNvSpPr txBox="1"/>
          <p:nvPr>
            <p:ph type="title"/>
          </p:nvPr>
        </p:nvSpPr>
        <p:spPr>
          <a:prstGeom prst="rect">
            <a:avLst/>
          </a:prstGeom>
        </p:spPr>
        <p:txBody>
          <a:bodyPr/>
          <a:lstStyle/>
          <a:p>
            <a:pPr/>
            <a:r>
              <a:t>Title Text</a:t>
            </a:r>
          </a:p>
        </p:txBody>
      </p:sp>
      <p:sp>
        <p:nvSpPr>
          <p:cNvPr id="62" name="Body Level One…"/>
          <p:cNvSpPr txBox="1"/>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1" name="Rock formations in the turquoise waters of Algarve, Portugal"/>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pP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1"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9" name="Green and yellow boat at water’s edge across from the village of Ferragudo, Portugal at duskFishermen boats at sea near village at dusk in Algarve, south of Portugal."/>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pPr/>
          </a:p>
        </p:txBody>
      </p:sp>
      <p:sp>
        <p:nvSpPr>
          <p:cNvPr id="90" name="Rock formations in the turquoise waters of Algarve, Portugal"/>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pPr/>
          </a:p>
        </p:txBody>
      </p:sp>
      <p:sp>
        <p:nvSpPr>
          <p:cNvPr id="91" name="Lighthouse in Portugal with coastal rock formations in the foreground overlooking the ocean at sunset "/>
          <p:cNvSpPr/>
          <p:nvPr>
            <p:ph type="pic" idx="23"/>
          </p:nvPr>
        </p:nvSpPr>
        <p:spPr>
          <a:xfrm>
            <a:off x="742138" y="-1391145"/>
            <a:ext cx="11855474" cy="17703801"/>
          </a:xfrm>
          <a:prstGeom prst="rect">
            <a:avLst/>
          </a:prstGeom>
          <a:ln w="9525">
            <a:round/>
          </a:ln>
        </p:spPr>
        <p:txBody>
          <a:bodyPr lIns="91439" tIns="45719" rIns="91439" bIns="45719" anchor="t">
            <a:noAutofit/>
          </a:bodyPr>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Body Level One…"/>
          <p:cNvSpPr txBox="1"/>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Title Text"/>
          <p:cNvSpPr txBox="1"/>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Slide Number"/>
          <p:cNvSpPr txBox="1"/>
          <p:nvPr>
            <p:ph type="sldNum" sz="quarter" idx="2"/>
          </p:nvPr>
        </p:nvSpPr>
        <p:spPr>
          <a:xfrm>
            <a:off x="22923500" y="123190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Rock formations in the turquoise waters of Algarve, Portugal" descr="Rock formations in the turquoise waters of Algarve, Portugal"/>
          <p:cNvPicPr>
            <a:picLocks noChangeAspect="0"/>
          </p:cNvPicPr>
          <p:nvPr>
            <p:ph type="pic" idx="21"/>
          </p:nvPr>
        </p:nvPicPr>
        <p:blipFill>
          <a:blip r:embed="rId2">
            <a:extLst/>
          </a:blip>
          <a:stretch>
            <a:fillRect/>
          </a:stretch>
        </p:blipFill>
        <p:spPr>
          <a:xfrm>
            <a:off x="825500" y="1320800"/>
            <a:ext cx="22733000" cy="8331200"/>
          </a:xfrm>
          <a:prstGeom prst="rect">
            <a:avLst/>
          </a:prstGeom>
        </p:spPr>
      </p:pic>
      <p:sp>
        <p:nvSpPr>
          <p:cNvPr id="126" name="The Revelation of Jesus Christ"/>
          <p:cNvSpPr txBox="1"/>
          <p:nvPr>
            <p:ph type="title"/>
          </p:nvPr>
        </p:nvSpPr>
        <p:spPr>
          <a:prstGeom prst="rect">
            <a:avLst/>
          </a:prstGeom>
        </p:spPr>
        <p:txBody>
          <a:bodyPr/>
          <a:lstStyle/>
          <a:p>
            <a:pPr/>
            <a:r>
              <a:t>The Revelation of Jesus Christ</a:t>
            </a:r>
          </a:p>
        </p:txBody>
      </p:sp>
      <p:sp>
        <p:nvSpPr>
          <p:cNvPr id="127" name="Vision 2 , Part 6 (9:13-10:4) - Trumpet 6, Part 1"/>
          <p:cNvSpPr txBox="1"/>
          <p:nvPr>
            <p:ph type="body" sz="quarter" idx="1"/>
          </p:nvPr>
        </p:nvSpPr>
        <p:spPr>
          <a:prstGeom prst="rect">
            <a:avLst/>
          </a:prstGeom>
        </p:spPr>
        <p:txBody>
          <a:bodyPr/>
          <a:lstStyle/>
          <a:p>
            <a:pPr/>
            <a:r>
              <a:t>Vision 2 , Part 6 (9:13-10:4) - Trumpet 6, Part 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Trumpet #6 - What John Saw"/>
          <p:cNvSpPr txBox="1"/>
          <p:nvPr>
            <p:ph type="title"/>
          </p:nvPr>
        </p:nvSpPr>
        <p:spPr>
          <a:prstGeom prst="rect">
            <a:avLst/>
          </a:prstGeom>
        </p:spPr>
        <p:txBody>
          <a:bodyPr/>
          <a:lstStyle/>
          <a:p>
            <a:pPr/>
            <a:r>
              <a:t>Trumpet #6 - What John Saw</a:t>
            </a:r>
          </a:p>
        </p:txBody>
      </p:sp>
      <p:sp>
        <p:nvSpPr>
          <p:cNvPr id="160" name="“a voice from the four horns of the golden altar” — remember 8:3-5…"/>
          <p:cNvSpPr txBox="1"/>
          <p:nvPr>
            <p:ph type="body" idx="1"/>
          </p:nvPr>
        </p:nvSpPr>
        <p:spPr>
          <a:prstGeom prst="rect">
            <a:avLst/>
          </a:prstGeom>
        </p:spPr>
        <p:txBody>
          <a:bodyPr/>
          <a:lstStyle/>
          <a:p>
            <a:pPr marL="571499" indent="-571499">
              <a:lnSpc>
                <a:spcPct val="120000"/>
              </a:lnSpc>
              <a:spcBef>
                <a:spcPts val="5400"/>
              </a:spcBef>
              <a:buBlip>
                <a:blip r:embed="rId3"/>
              </a:buBlip>
              <a:defRPr sz="6000"/>
            </a:pPr>
            <a:r>
              <a:t>“a voice from the four horns of the golden altar” — remember 8:3-5</a:t>
            </a:r>
          </a:p>
          <a:p>
            <a:pPr marL="571499" indent="-571499">
              <a:lnSpc>
                <a:spcPct val="120000"/>
              </a:lnSpc>
              <a:spcBef>
                <a:spcPts val="5400"/>
              </a:spcBef>
              <a:buBlip>
                <a:blip r:embed="rId3"/>
              </a:buBlip>
              <a:defRPr sz="6000"/>
            </a:pPr>
            <a:r>
              <a:t>“Release the four angels” - four destructive forces</a:t>
            </a:r>
          </a:p>
          <a:p>
            <a:pPr marL="571499" indent="-571499">
              <a:lnSpc>
                <a:spcPct val="120000"/>
              </a:lnSpc>
              <a:spcBef>
                <a:spcPts val="5400"/>
              </a:spcBef>
              <a:buBlip>
                <a:blip r:embed="rId3"/>
              </a:buBlip>
              <a:defRPr sz="6000"/>
            </a:pPr>
            <a:r>
              <a:t>“bound at the River Euphrates” - prevented from crossing until the appointed time</a:t>
            </a:r>
          </a:p>
          <a:p>
            <a:pPr marL="571499" indent="-571499">
              <a:lnSpc>
                <a:spcPct val="120000"/>
              </a:lnSpc>
              <a:spcBef>
                <a:spcPts val="5400"/>
              </a:spcBef>
              <a:buBlip>
                <a:blip r:embed="rId3"/>
              </a:buBlip>
              <a:defRPr sz="6000"/>
            </a:pPr>
            <a:r>
              <a:t>“River Euphrates” - a restraint against the powers of the East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hour…day…month…year”"/>
          <p:cNvSpPr txBox="1"/>
          <p:nvPr>
            <p:ph type="title"/>
          </p:nvPr>
        </p:nvSpPr>
        <p:spPr>
          <a:prstGeom prst="rect">
            <a:avLst/>
          </a:prstGeom>
        </p:spPr>
        <p:txBody>
          <a:bodyPr/>
          <a:lstStyle/>
          <a:p>
            <a:pPr/>
            <a:r>
              <a:t>“hour…day…month…year”</a:t>
            </a:r>
          </a:p>
        </p:txBody>
      </p:sp>
      <p:sp>
        <p:nvSpPr>
          <p:cNvPr id="165" name="Points to a precise time (applying the day – year theory)…"/>
          <p:cNvSpPr txBox="1"/>
          <p:nvPr>
            <p:ph type="body" idx="1"/>
          </p:nvPr>
        </p:nvSpPr>
        <p:spPr>
          <a:xfrm>
            <a:off x="952500" y="4014477"/>
            <a:ext cx="22479000" cy="8563596"/>
          </a:xfrm>
          <a:prstGeom prst="rect">
            <a:avLst/>
          </a:prstGeom>
        </p:spPr>
        <p:txBody>
          <a:bodyPr/>
          <a:lstStyle/>
          <a:p>
            <a:pPr marL="537209" indent="-537209" defTabSz="775969">
              <a:lnSpc>
                <a:spcPct val="120000"/>
              </a:lnSpc>
              <a:spcBef>
                <a:spcPts val="3300"/>
              </a:spcBef>
              <a:buBlip>
                <a:blip r:embed="rId3"/>
              </a:buBlip>
              <a:defRPr sz="5264"/>
            </a:pPr>
            <a:r>
              <a:t>Points to a precise time (applying the day – year theory)</a:t>
            </a:r>
          </a:p>
          <a:p>
            <a:pPr marL="537209" indent="-537209" defTabSz="775969">
              <a:lnSpc>
                <a:spcPct val="120000"/>
              </a:lnSpc>
              <a:spcBef>
                <a:spcPts val="3300"/>
              </a:spcBef>
              <a:buBlip>
                <a:blip r:embed="rId3"/>
              </a:buBlip>
              <a:defRPr sz="5264"/>
            </a:pPr>
            <a:r>
              <a:t>“hour”:  1/12 day (Jesus, “are there not 12 hours in a day?”) =1 month (1/12 of a year)</a:t>
            </a:r>
          </a:p>
          <a:p>
            <a:pPr marL="537209" indent="-537209" defTabSz="775969">
              <a:lnSpc>
                <a:spcPct val="120000"/>
              </a:lnSpc>
              <a:spcBef>
                <a:spcPts val="3300"/>
              </a:spcBef>
              <a:buBlip>
                <a:blip r:embed="rId3"/>
              </a:buBlip>
              <a:defRPr sz="5264"/>
            </a:pPr>
            <a:r>
              <a:t>"month":  30 days = 30 years</a:t>
            </a:r>
          </a:p>
          <a:p>
            <a:pPr marL="537209" indent="-537209" defTabSz="775969">
              <a:lnSpc>
                <a:spcPct val="120000"/>
              </a:lnSpc>
              <a:spcBef>
                <a:spcPts val="3300"/>
              </a:spcBef>
              <a:buBlip>
                <a:blip r:embed="rId3"/>
              </a:buBlip>
              <a:defRPr sz="5264"/>
            </a:pPr>
            <a:r>
              <a:t>“day” = 1 day =1 year </a:t>
            </a:r>
          </a:p>
          <a:p>
            <a:pPr marL="537209" indent="-537209" defTabSz="775969">
              <a:lnSpc>
                <a:spcPct val="120000"/>
              </a:lnSpc>
              <a:spcBef>
                <a:spcPts val="3300"/>
              </a:spcBef>
              <a:buBlip>
                <a:blip r:embed="rId3"/>
              </a:buBlip>
              <a:defRPr sz="5264"/>
            </a:pPr>
            <a:r>
              <a:t>“year” - a solar year, 365.25 days = 365 ¼ days or 365 years and 3 months </a:t>
            </a:r>
          </a:p>
          <a:p>
            <a:pPr marL="537209" indent="-537209" defTabSz="775969">
              <a:lnSpc>
                <a:spcPct val="120000"/>
              </a:lnSpc>
              <a:spcBef>
                <a:spcPts val="3300"/>
              </a:spcBef>
              <a:buBlip>
                <a:blip r:embed="rId3"/>
              </a:buBlip>
              <a:defRPr sz="5264"/>
            </a:pPr>
            <a:r>
              <a:t>Time period of 396 years and 4 months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65">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5"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The army"/>
          <p:cNvSpPr txBox="1"/>
          <p:nvPr>
            <p:ph type="title"/>
          </p:nvPr>
        </p:nvSpPr>
        <p:spPr>
          <a:prstGeom prst="rect">
            <a:avLst/>
          </a:prstGeom>
        </p:spPr>
        <p:txBody>
          <a:bodyPr/>
          <a:lstStyle/>
          <a:p>
            <a:pPr/>
            <a:r>
              <a:t>The army</a:t>
            </a:r>
          </a:p>
        </p:txBody>
      </p:sp>
      <p:sp>
        <p:nvSpPr>
          <p:cNvPr id="170" name="“two hundred million” cavalry - an overwhelming host…"/>
          <p:cNvSpPr txBox="1"/>
          <p:nvPr>
            <p:ph type="body" idx="1"/>
          </p:nvPr>
        </p:nvSpPr>
        <p:spPr>
          <a:prstGeom prst="rect">
            <a:avLst/>
          </a:prstGeom>
        </p:spPr>
        <p:txBody>
          <a:bodyPr/>
          <a:lstStyle/>
          <a:p>
            <a:pPr marL="542924" indent="-542924" defTabSz="784225">
              <a:lnSpc>
                <a:spcPct val="120000"/>
              </a:lnSpc>
              <a:spcBef>
                <a:spcPts val="5600"/>
              </a:spcBef>
              <a:buBlip>
                <a:blip r:embed="rId3"/>
              </a:buBlip>
              <a:defRPr sz="5700"/>
            </a:pPr>
            <a:r>
              <a:t>“two hundred million” cavalry - an overwhelming host </a:t>
            </a:r>
          </a:p>
          <a:p>
            <a:pPr marL="542924" indent="-542924" defTabSz="784225">
              <a:lnSpc>
                <a:spcPct val="120000"/>
              </a:lnSpc>
              <a:spcBef>
                <a:spcPts val="5600"/>
              </a:spcBef>
              <a:buBlip>
                <a:blip r:embed="rId3"/>
              </a:buBlip>
              <a:defRPr sz="5700"/>
            </a:pPr>
            <a:r>
              <a:t>“breastplates of fiery red, hyacinth blue, and sulfur yellow” - strong emphasis on sulfur</a:t>
            </a:r>
          </a:p>
          <a:p>
            <a:pPr marL="542924" indent="-542924" defTabSz="784225">
              <a:lnSpc>
                <a:spcPct val="120000"/>
              </a:lnSpc>
              <a:spcBef>
                <a:spcPts val="5600"/>
              </a:spcBef>
              <a:buBlip>
                <a:blip r:embed="rId3"/>
              </a:buBlip>
              <a:defRPr sz="5700"/>
            </a:pPr>
            <a:r>
              <a:t>“By these three plagues a third of mankind was killed” - a significant, but not complete, loss of life</a:t>
            </a:r>
          </a:p>
          <a:p>
            <a:pPr marL="542924" indent="-542924" defTabSz="784225">
              <a:lnSpc>
                <a:spcPct val="120000"/>
              </a:lnSpc>
              <a:spcBef>
                <a:spcPts val="5600"/>
              </a:spcBef>
              <a:buBlip>
                <a:blip r:embed="rId3"/>
              </a:buBlip>
              <a:defRPr sz="5700"/>
            </a:pPr>
            <a:r>
              <a:t>“For their power is in their mouth and in their tails”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0"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2">
            <a:extLst/>
          </a:blip>
          <a:srcRect l="0" t="0" r="0" b="0"/>
          <a:stretch>
            <a:fillRect/>
          </a:stretch>
        </p:blipFill>
        <p:spPr>
          <a:xfrm>
            <a:off x="0" y="0"/>
            <a:ext cx="24384000" cy="13716000"/>
          </a:xfrm>
          <a:prstGeom prst="rect">
            <a:avLst/>
          </a:prstGeom>
        </p:spPr>
      </p:pic>
      <p:sp>
        <p:nvSpPr>
          <p:cNvPr id="175" name="Byzantine Empire in 1025"/>
          <p:cNvSpPr txBox="1"/>
          <p:nvPr/>
        </p:nvSpPr>
        <p:spPr>
          <a:xfrm>
            <a:off x="9018708" y="325506"/>
            <a:ext cx="14243852" cy="1308101"/>
          </a:xfrm>
          <a:prstGeom prst="rect">
            <a:avLst/>
          </a:prstGeom>
          <a:solidFill>
            <a:schemeClr val="accent5">
              <a:satOff val="-8700"/>
              <a:lumOff val="-21853"/>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8300">
                <a:solidFill>
                  <a:srgbClr val="FFFFFF"/>
                </a:solidFill>
                <a:effectLst>
                  <a:outerShdw sx="100000" sy="100000" kx="0" ky="0" algn="b" rotWithShape="0" blurRad="25400" dist="12700" dir="5400000">
                    <a:srgbClr val="000000">
                      <a:alpha val="50000"/>
                    </a:srgbClr>
                  </a:outerShdw>
                </a:effectLst>
              </a:defRPr>
            </a:lvl1pPr>
          </a:lstStyle>
          <a:p>
            <a:pPr/>
            <a:r>
              <a:t>Byzantine Empire in 1025</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3">
            <a:extLst/>
          </a:blip>
          <a:srcRect l="0" t="7547" r="0" b="7547"/>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The Seljuk Turks"/>
          <p:cNvSpPr txBox="1"/>
          <p:nvPr>
            <p:ph type="title"/>
          </p:nvPr>
        </p:nvSpPr>
        <p:spPr>
          <a:prstGeom prst="rect">
            <a:avLst/>
          </a:prstGeom>
        </p:spPr>
        <p:txBody>
          <a:bodyPr/>
          <a:lstStyle/>
          <a:p>
            <a:pPr/>
            <a:r>
              <a:t>The Seljuk Turks</a:t>
            </a:r>
          </a:p>
        </p:txBody>
      </p:sp>
      <p:sp>
        <p:nvSpPr>
          <p:cNvPr id="182" name="1055 -- Conquered Baghdad…"/>
          <p:cNvSpPr txBox="1"/>
          <p:nvPr>
            <p:ph type="body" idx="1"/>
          </p:nvPr>
        </p:nvSpPr>
        <p:spPr>
          <a:prstGeom prst="rect">
            <a:avLst/>
          </a:prstGeom>
        </p:spPr>
        <p:txBody>
          <a:bodyPr/>
          <a:lstStyle/>
          <a:p>
            <a:pPr marL="542924" indent="-542924" defTabSz="784225">
              <a:lnSpc>
                <a:spcPct val="120000"/>
              </a:lnSpc>
              <a:spcBef>
                <a:spcPts val="3300"/>
              </a:spcBef>
              <a:buBlip>
                <a:blip r:embed="rId3"/>
              </a:buBlip>
              <a:defRPr sz="5225"/>
            </a:pPr>
            <a:r>
              <a:t>1055 -- Conquered Baghdad </a:t>
            </a:r>
          </a:p>
          <a:p>
            <a:pPr marL="542924" indent="-542924" defTabSz="784225">
              <a:lnSpc>
                <a:spcPct val="120000"/>
              </a:lnSpc>
              <a:spcBef>
                <a:spcPts val="3300"/>
              </a:spcBef>
              <a:buBlip>
                <a:blip r:embed="rId3"/>
              </a:buBlip>
              <a:defRPr sz="5225"/>
            </a:pPr>
            <a:r>
              <a:t>1057 -- Cross the river Euphrates in January (beginning the 396 years and four months) </a:t>
            </a:r>
          </a:p>
          <a:p>
            <a:pPr marL="542924" indent="-542924" defTabSz="784225">
              <a:lnSpc>
                <a:spcPct val="120000"/>
              </a:lnSpc>
              <a:spcBef>
                <a:spcPts val="3300"/>
              </a:spcBef>
              <a:buBlip>
                <a:blip r:embed="rId3"/>
              </a:buBlip>
              <a:defRPr sz="5225"/>
            </a:pPr>
            <a:r>
              <a:t>1071 - Battle of Manzikert shows the Seljuk Turks to be a threat against Byzantium</a:t>
            </a:r>
          </a:p>
          <a:p>
            <a:pPr marL="542924" indent="-542924" defTabSz="784225">
              <a:lnSpc>
                <a:spcPct val="120000"/>
              </a:lnSpc>
              <a:spcBef>
                <a:spcPts val="3300"/>
              </a:spcBef>
              <a:buBlip>
                <a:blip r:embed="rId3"/>
              </a:buBlip>
              <a:defRPr sz="5225"/>
            </a:pPr>
            <a:r>
              <a:t>1095 - Pope Urban II issues call for the First Crusade</a:t>
            </a:r>
          </a:p>
          <a:p>
            <a:pPr marL="542924" indent="-542924" defTabSz="784225">
              <a:lnSpc>
                <a:spcPct val="120000"/>
              </a:lnSpc>
              <a:spcBef>
                <a:spcPts val="3300"/>
              </a:spcBef>
              <a:buBlip>
                <a:blip r:embed="rId3"/>
              </a:buBlip>
              <a:defRPr sz="5225"/>
            </a:pPr>
            <a:r>
              <a:t>Conquered territory well into Asia Minor by the end of the 12th century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2"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Rock formations in the turquoise waters of Algarve, Portugal" descr="Rock formations in the turquoise waters of Algarve, Portugal"/>
          <p:cNvPicPr>
            <a:picLocks noChangeAspect="0"/>
          </p:cNvPicPr>
          <p:nvPr>
            <p:ph type="pic" idx="21"/>
          </p:nvPr>
        </p:nvPicPr>
        <p:blipFill>
          <a:blip r:embed="rId3">
            <a:extLst/>
          </a:blip>
          <a:stretch>
            <a:fillRect/>
          </a:stretch>
        </p:blipFill>
        <p:spPr>
          <a:xfrm>
            <a:off x="860044" y="4122536"/>
            <a:ext cx="10998201" cy="8102601"/>
          </a:xfrm>
          <a:prstGeom prst="rect">
            <a:avLst/>
          </a:prstGeom>
        </p:spPr>
      </p:pic>
      <p:sp>
        <p:nvSpPr>
          <p:cNvPr id="187" name="Ottoman Turks rise to power"/>
          <p:cNvSpPr txBox="1"/>
          <p:nvPr>
            <p:ph type="title"/>
          </p:nvPr>
        </p:nvSpPr>
        <p:spPr>
          <a:prstGeom prst="rect">
            <a:avLst/>
          </a:prstGeom>
        </p:spPr>
        <p:txBody>
          <a:bodyPr/>
          <a:lstStyle/>
          <a:p>
            <a:pPr/>
            <a:r>
              <a:t>Ottoman Turks rise to power</a:t>
            </a:r>
          </a:p>
        </p:txBody>
      </p:sp>
      <p:sp>
        <p:nvSpPr>
          <p:cNvPr id="188" name="1361 -- Turkish army invades Thrace and capture Adrianople, attacks continue throughout the Balkans…"/>
          <p:cNvSpPr txBox="1"/>
          <p:nvPr>
            <p:ph type="body" sz="half" idx="1"/>
          </p:nvPr>
        </p:nvSpPr>
        <p:spPr>
          <a:prstGeom prst="rect">
            <a:avLst/>
          </a:prstGeom>
        </p:spPr>
        <p:txBody>
          <a:bodyPr/>
          <a:lstStyle/>
          <a:p>
            <a:pPr marL="465581" indent="-465581" defTabSz="775969">
              <a:lnSpc>
                <a:spcPct val="120000"/>
              </a:lnSpc>
              <a:spcBef>
                <a:spcPts val="2000"/>
              </a:spcBef>
              <a:buBlip>
                <a:blip r:embed="rId4"/>
              </a:buBlip>
              <a:defRPr sz="4794"/>
            </a:pPr>
            <a:r>
              <a:t>1361 -- Turkish army invades Thrace and capture Adrianople, attacks continue throughout the Balkans </a:t>
            </a:r>
          </a:p>
          <a:p>
            <a:pPr marL="465581" indent="-465581" defTabSz="775969">
              <a:lnSpc>
                <a:spcPct val="120000"/>
              </a:lnSpc>
              <a:spcBef>
                <a:spcPts val="2000"/>
              </a:spcBef>
              <a:buBlip>
                <a:blip r:embed="rId4"/>
              </a:buBlip>
              <a:defRPr sz="4794"/>
            </a:pPr>
            <a:r>
              <a:t>1366 -- Murad I, Turkish sultan, makes Adrianople his capital </a:t>
            </a:r>
          </a:p>
          <a:p>
            <a:pPr marL="465581" indent="-465581" defTabSz="775969">
              <a:lnSpc>
                <a:spcPct val="120000"/>
              </a:lnSpc>
              <a:spcBef>
                <a:spcPts val="2000"/>
              </a:spcBef>
              <a:buBlip>
                <a:blip r:embed="rId4"/>
              </a:buBlip>
              <a:defRPr sz="4794"/>
            </a:pPr>
            <a:r>
              <a:t>1422 -- Murad II lays siege to Constantinople; abandoned siege due to Balkan revolt – city pays tribute to Turks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8"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May 29, 1453"/>
          <p:cNvSpPr txBox="1"/>
          <p:nvPr>
            <p:ph type="title"/>
          </p:nvPr>
        </p:nvSpPr>
        <p:spPr>
          <a:prstGeom prst="rect">
            <a:avLst/>
          </a:prstGeom>
        </p:spPr>
        <p:txBody>
          <a:bodyPr/>
          <a:lstStyle/>
          <a:p>
            <a:pPr/>
            <a:r>
              <a:t>May 29, 1453</a:t>
            </a:r>
          </a:p>
        </p:txBody>
      </p:sp>
      <p:sp>
        <p:nvSpPr>
          <p:cNvPr id="193" name="Constantinople falls to the Ottoman Turks…"/>
          <p:cNvSpPr txBox="1"/>
          <p:nvPr>
            <p:ph type="body" idx="1"/>
          </p:nvPr>
        </p:nvSpPr>
        <p:spPr>
          <a:prstGeom prst="rect">
            <a:avLst/>
          </a:prstGeom>
        </p:spPr>
        <p:txBody>
          <a:bodyPr/>
          <a:lstStyle/>
          <a:p>
            <a:pPr marL="571499" indent="-571499">
              <a:lnSpc>
                <a:spcPct val="120000"/>
              </a:lnSpc>
              <a:buBlip>
                <a:blip r:embed="rId3"/>
              </a:buBlip>
              <a:defRPr sz="6000"/>
            </a:pPr>
            <a:r>
              <a:t>Constantinople falls to the Ottoman Turks</a:t>
            </a:r>
          </a:p>
          <a:p>
            <a:pPr marL="571499" indent="-571499">
              <a:lnSpc>
                <a:spcPct val="120000"/>
              </a:lnSpc>
              <a:buBlip>
                <a:blip r:embed="rId3"/>
              </a:buBlip>
              <a:defRPr sz="6000"/>
            </a:pPr>
            <a:r>
              <a:t>The use of cannons and gunpowder gave the edge to the Turkish army</a:t>
            </a:r>
          </a:p>
          <a:p>
            <a:pPr marL="571499" indent="-571499">
              <a:lnSpc>
                <a:spcPct val="120000"/>
              </a:lnSpc>
              <a:buBlip>
                <a:blip r:embed="rId3"/>
              </a:buBlip>
              <a:defRPr sz="6000"/>
            </a:pPr>
            <a:r>
              <a:t>The final iteration of the Roman Empire is destroyed</a:t>
            </a:r>
          </a:p>
          <a:p>
            <a:pPr marL="571499" indent="-571499">
              <a:lnSpc>
                <a:spcPct val="120000"/>
              </a:lnSpc>
              <a:buBlip>
                <a:blip r:embed="rId3"/>
              </a:buBlip>
              <a:defRPr sz="6000"/>
            </a:pPr>
            <a:r>
              <a:t>January, 1057 - May, 1453 = 396 years and four months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3"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Will Durant, The Reformation, p. 183"/>
          <p:cNvSpPr txBox="1"/>
          <p:nvPr>
            <p:ph type="body" idx="21"/>
          </p:nvPr>
        </p:nvSpPr>
        <p:spPr>
          <a:xfrm>
            <a:off x="952500" y="11192434"/>
            <a:ext cx="22479000" cy="711201"/>
          </a:xfrm>
          <a:prstGeom prst="rect">
            <a:avLst/>
          </a:prstGeom>
        </p:spPr>
        <p:txBody>
          <a:bodyPr/>
          <a:lstStyle/>
          <a:p>
            <a:pPr/>
            <a:r>
              <a:t>–Will Durant, The Reformation, p. 183</a:t>
            </a:r>
          </a:p>
        </p:txBody>
      </p:sp>
      <p:sp>
        <p:nvSpPr>
          <p:cNvPr id="198" name="“The capture of Constantinople shook every throne in Europe.  The bulwark had fallen that had protected Europe from Asia for over a thousand years.”"/>
          <p:cNvSpPr txBox="1"/>
          <p:nvPr>
            <p:ph type="body" idx="22"/>
          </p:nvPr>
        </p:nvSpPr>
        <p:spPr>
          <a:xfrm>
            <a:off x="2387600" y="3394908"/>
            <a:ext cx="19621500" cy="6177281"/>
          </a:xfrm>
          <a:prstGeom prst="rect">
            <a:avLst/>
          </a:prstGeom>
        </p:spPr>
        <p:txBody>
          <a:bodyPr/>
          <a:lstStyle>
            <a:lvl1pPr>
              <a:defRPr sz="9000"/>
            </a:lvl1pPr>
          </a:lstStyle>
          <a:p>
            <a:pPr/>
            <a:r>
              <a:t>“The capture of Constantinople shook every throne in Europe.  The bulwark had fallen that had protected Europe from Asia for over a thousand years.”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Diarmid McCulloch, The Reformation, p. 57"/>
          <p:cNvSpPr txBox="1"/>
          <p:nvPr>
            <p:ph type="body" idx="21"/>
          </p:nvPr>
        </p:nvSpPr>
        <p:spPr>
          <a:xfrm>
            <a:off x="952500" y="11459088"/>
            <a:ext cx="22479000" cy="711201"/>
          </a:xfrm>
          <a:prstGeom prst="rect">
            <a:avLst/>
          </a:prstGeom>
        </p:spPr>
        <p:txBody>
          <a:bodyPr/>
          <a:lstStyle/>
          <a:p>
            <a:pPr/>
            <a:r>
              <a:t>–Diarmid McCulloch, The Reformation, p. 57</a:t>
            </a:r>
          </a:p>
        </p:txBody>
      </p:sp>
      <p:sp>
        <p:nvSpPr>
          <p:cNvPr id="201" name="“The fear which this Islamic aggression engendered in Europe was an essential background to the Reformation, convincing many on both sides that God’s anger was poised to strike down the Christian world, and so making it all the more essential to please G"/>
          <p:cNvSpPr txBox="1"/>
          <p:nvPr>
            <p:ph type="body" idx="22"/>
          </p:nvPr>
        </p:nvSpPr>
        <p:spPr>
          <a:xfrm>
            <a:off x="1118869" y="1381698"/>
            <a:ext cx="22146263" cy="9413242"/>
          </a:xfrm>
          <a:prstGeom prst="rect">
            <a:avLst/>
          </a:prstGeom>
        </p:spPr>
        <p:txBody>
          <a:bodyPr/>
          <a:lstStyle>
            <a:lvl1pPr>
              <a:defRPr sz="6800"/>
            </a:lvl1pPr>
          </a:lstStyle>
          <a:p>
            <a:pPr/>
            <a:r>
              <a:t>“The fear which this Islamic aggression engendered in Europe was an essential background to the Reformation, convincing many on both sides that God’s anger was poised to strike down the Christian world, and so making it all the more essential to please God by affirming the right form of Christian belief against other Christians.  It is impossible to understand the mood of sixteenth-century Europe without bearing in mind the deep anxiety inspired by the Ottoman Empire.”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Trumpet #5 - the rise of Islam and the Arab opposition to Byzantium"/>
          <p:cNvSpPr txBox="1"/>
          <p:nvPr>
            <p:ph type="title"/>
          </p:nvPr>
        </p:nvSpPr>
        <p:spPr>
          <a:prstGeom prst="rect">
            <a:avLst/>
          </a:prstGeom>
        </p:spPr>
        <p:txBody>
          <a:bodyPr/>
          <a:lstStyle>
            <a:lvl1pPr defTabSz="759459">
              <a:lnSpc>
                <a:spcPct val="130000"/>
              </a:lnSpc>
              <a:defRPr sz="8280"/>
            </a:lvl1pPr>
          </a:lstStyle>
          <a:p>
            <a:pPr/>
            <a:r>
              <a:t>Trumpet #5 - the rise of Islam and the Arab opposition to Byzantium</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Revelation 9:20-21"/>
          <p:cNvSpPr txBox="1"/>
          <p:nvPr>
            <p:ph type="body" idx="21"/>
          </p:nvPr>
        </p:nvSpPr>
        <p:spPr>
          <a:xfrm>
            <a:off x="952500" y="11330056"/>
            <a:ext cx="22479000" cy="711201"/>
          </a:xfrm>
          <a:prstGeom prst="rect">
            <a:avLst/>
          </a:prstGeom>
        </p:spPr>
        <p:txBody>
          <a:bodyPr/>
          <a:lstStyle/>
          <a:p>
            <a:pPr/>
            <a:r>
              <a:t>–Revelation 9:20-21</a:t>
            </a:r>
          </a:p>
        </p:txBody>
      </p:sp>
      <p:sp>
        <p:nvSpPr>
          <p:cNvPr id="204" name="“The rest of mankind, who were not killed by these plagues, did not repent of the works of their hands nor give up worshiping demons and idols of gold and silver and bronze and stone and wood, which cannot see or hear or walk, nor did they repent of thei"/>
          <p:cNvSpPr txBox="1"/>
          <p:nvPr>
            <p:ph type="body" idx="22"/>
          </p:nvPr>
        </p:nvSpPr>
        <p:spPr>
          <a:xfrm>
            <a:off x="952499" y="2194753"/>
            <a:ext cx="22479001" cy="7658101"/>
          </a:xfrm>
          <a:prstGeom prst="rect">
            <a:avLst/>
          </a:prstGeom>
        </p:spPr>
        <p:txBody>
          <a:bodyPr/>
          <a:lstStyle/>
          <a:p>
            <a:pPr>
              <a:defRPr sz="7400"/>
            </a:pPr>
            <a:r>
              <a:t>“The rest of mankind, who were not killed by these plagues, did not repent of </a:t>
            </a:r>
            <a:r>
              <a:rPr i="1" u="sng"/>
              <a:t>the works of their hands</a:t>
            </a:r>
            <a:r>
              <a:t> nor give up worshiping demons and </a:t>
            </a:r>
            <a:r>
              <a:rPr i="1" u="sng"/>
              <a:t>idols</a:t>
            </a:r>
            <a:r>
              <a:t> of gold and silver and bronze and stone and wood, which cannot see or hear or walk, nor did they repent of their </a:t>
            </a:r>
            <a:r>
              <a:rPr i="1" u="sng"/>
              <a:t>murders</a:t>
            </a:r>
            <a:r>
              <a:t> or their </a:t>
            </a:r>
            <a:r>
              <a:rPr i="1" u="sng"/>
              <a:t>sorceries</a:t>
            </a:r>
            <a:r>
              <a:t> or their </a:t>
            </a:r>
            <a:r>
              <a:rPr i="1" u="sng"/>
              <a:t>sexual immorality</a:t>
            </a:r>
            <a:r>
              <a:t> or their </a:t>
            </a:r>
            <a:r>
              <a:rPr i="1" u="sng"/>
              <a:t>thefts</a:t>
            </a:r>
            <a:r>
              <a:t>.”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An end, but not the end"/>
          <p:cNvSpPr txBox="1"/>
          <p:nvPr>
            <p:ph type="title"/>
          </p:nvPr>
        </p:nvSpPr>
        <p:spPr>
          <a:prstGeom prst="rect">
            <a:avLst/>
          </a:prstGeom>
        </p:spPr>
        <p:txBody>
          <a:bodyPr/>
          <a:lstStyle/>
          <a:p>
            <a:pPr/>
            <a:r>
              <a:t>An end, but not </a:t>
            </a:r>
            <a:r>
              <a:rPr i="1" u="sng">
                <a:latin typeface="+mn-lt"/>
                <a:ea typeface="+mn-ea"/>
                <a:cs typeface="+mn-cs"/>
                <a:sym typeface="Gill Sans"/>
              </a:rPr>
              <a:t>the</a:t>
            </a:r>
            <a:r>
              <a:t> end</a:t>
            </a:r>
          </a:p>
        </p:txBody>
      </p:sp>
      <p:sp>
        <p:nvSpPr>
          <p:cNvPr id="207" name="“but the rest of mankind” - those who were not directly affected by these events, specifically the Latin Church…"/>
          <p:cNvSpPr txBox="1"/>
          <p:nvPr>
            <p:ph type="body" idx="1"/>
          </p:nvPr>
        </p:nvSpPr>
        <p:spPr>
          <a:prstGeom prst="rect">
            <a:avLst/>
          </a:prstGeom>
        </p:spPr>
        <p:txBody>
          <a:bodyPr/>
          <a:lstStyle/>
          <a:p>
            <a:pPr marL="571499" indent="-571499">
              <a:lnSpc>
                <a:spcPct val="120000"/>
              </a:lnSpc>
              <a:spcBef>
                <a:spcPts val="3600"/>
              </a:spcBef>
              <a:buBlip>
                <a:blip r:embed="rId3"/>
              </a:buBlip>
              <a:defRPr sz="5600"/>
            </a:pPr>
            <a:r>
              <a:t>“but the rest of mankind” - those who were not directly affected by these events, specifically the Latin Church</a:t>
            </a:r>
          </a:p>
          <a:p>
            <a:pPr marL="571499" indent="-571499">
              <a:lnSpc>
                <a:spcPct val="120000"/>
              </a:lnSpc>
              <a:spcBef>
                <a:spcPts val="3600"/>
              </a:spcBef>
              <a:buBlip>
                <a:blip r:embed="rId3"/>
              </a:buBlip>
              <a:defRPr sz="5600"/>
            </a:pPr>
            <a:r>
              <a:t>Heavy emphasis on apostasy and idolatry</a:t>
            </a:r>
          </a:p>
          <a:p>
            <a:pPr marL="571499" indent="-571499">
              <a:lnSpc>
                <a:spcPct val="120000"/>
              </a:lnSpc>
              <a:spcBef>
                <a:spcPts val="3600"/>
              </a:spcBef>
              <a:buBlip>
                <a:blip r:embed="rId3"/>
              </a:buBlip>
              <a:defRPr sz="5600"/>
            </a:pPr>
            <a:r>
              <a:t>“nor did they repent of their murders” - the Crusades, the Inquisitions</a:t>
            </a:r>
          </a:p>
          <a:p>
            <a:pPr marL="571499" indent="-571499">
              <a:lnSpc>
                <a:spcPct val="120000"/>
              </a:lnSpc>
              <a:spcBef>
                <a:spcPts val="3600"/>
              </a:spcBef>
              <a:buBlip>
                <a:blip r:embed="rId3"/>
              </a:buBlip>
              <a:defRPr sz="5600"/>
            </a:pPr>
            <a:r>
              <a:t>“...or their sorceries” - Latin church claimed miraculous power</a:t>
            </a:r>
          </a:p>
          <a:p>
            <a:pPr marL="571499" indent="-571499">
              <a:lnSpc>
                <a:spcPct val="120000"/>
              </a:lnSpc>
              <a:spcBef>
                <a:spcPts val="3600"/>
              </a:spcBef>
              <a:buBlip>
                <a:blip r:embed="rId3"/>
              </a:buBlip>
              <a:defRPr sz="5600"/>
            </a:pPr>
            <a:r>
              <a:t>“...or their thefts”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Chapter 10 - John’s testimony must continue"/>
          <p:cNvSpPr txBox="1"/>
          <p:nvPr>
            <p:ph type="title"/>
          </p:nvPr>
        </p:nvSpPr>
        <p:spPr>
          <a:prstGeom prst="rect">
            <a:avLst/>
          </a:prstGeom>
        </p:spPr>
        <p:txBody>
          <a:bodyPr/>
          <a:lstStyle>
            <a:lvl1pPr defTabSz="784225">
              <a:lnSpc>
                <a:spcPct val="120000"/>
              </a:lnSpc>
              <a:defRPr sz="8550"/>
            </a:lvl1pPr>
          </a:lstStyle>
          <a:p>
            <a:pPr/>
            <a:r>
              <a:t>Chapter 10 - John’s testimony must continue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John sees “another mighty angel”"/>
          <p:cNvSpPr txBox="1"/>
          <p:nvPr>
            <p:ph type="title"/>
          </p:nvPr>
        </p:nvSpPr>
        <p:spPr>
          <a:prstGeom prst="rect">
            <a:avLst/>
          </a:prstGeom>
        </p:spPr>
        <p:txBody>
          <a:bodyPr/>
          <a:lstStyle/>
          <a:p>
            <a:pPr/>
            <a:r>
              <a:t>John sees “another mighty angel”</a:t>
            </a:r>
          </a:p>
        </p:txBody>
      </p:sp>
      <p:sp>
        <p:nvSpPr>
          <p:cNvPr id="216" name="“clothed with a cloud” - a divine mission…"/>
          <p:cNvSpPr txBox="1"/>
          <p:nvPr>
            <p:ph type="body" idx="1"/>
          </p:nvPr>
        </p:nvSpPr>
        <p:spPr>
          <a:prstGeom prst="rect">
            <a:avLst/>
          </a:prstGeom>
        </p:spPr>
        <p:txBody>
          <a:bodyPr/>
          <a:lstStyle/>
          <a:p>
            <a:pPr marL="554355" indent="-554355" defTabSz="800735">
              <a:lnSpc>
                <a:spcPct val="120000"/>
              </a:lnSpc>
              <a:spcBef>
                <a:spcPts val="3400"/>
              </a:spcBef>
              <a:buBlip>
                <a:blip r:embed="rId3"/>
              </a:buBlip>
              <a:defRPr sz="4850"/>
            </a:pPr>
            <a:r>
              <a:t>“clothed with a cloud” - a divine mission</a:t>
            </a:r>
          </a:p>
          <a:p>
            <a:pPr marL="554355" indent="-554355" defTabSz="800735">
              <a:lnSpc>
                <a:spcPct val="120000"/>
              </a:lnSpc>
              <a:spcBef>
                <a:spcPts val="3400"/>
              </a:spcBef>
              <a:buBlip>
                <a:blip r:embed="rId3"/>
              </a:buBlip>
              <a:defRPr sz="4850"/>
            </a:pPr>
            <a:r>
              <a:t>“...a rainbow was on his head” - fidelity of God to His promises</a:t>
            </a:r>
          </a:p>
          <a:p>
            <a:pPr marL="554355" indent="-554355" defTabSz="800735">
              <a:lnSpc>
                <a:spcPct val="120000"/>
              </a:lnSpc>
              <a:spcBef>
                <a:spcPts val="3400"/>
              </a:spcBef>
              <a:buBlip>
                <a:blip r:embed="rId3"/>
              </a:buBlip>
              <a:defRPr sz="4850"/>
            </a:pPr>
            <a:r>
              <a:t>“face was like the sun” - countenance like one who has been in the presence of God</a:t>
            </a:r>
          </a:p>
          <a:p>
            <a:pPr marL="554355" indent="-554355" defTabSz="800735">
              <a:lnSpc>
                <a:spcPct val="120000"/>
              </a:lnSpc>
              <a:spcBef>
                <a:spcPts val="3400"/>
              </a:spcBef>
              <a:buBlip>
                <a:blip r:embed="rId3"/>
              </a:buBlip>
              <a:defRPr sz="4850"/>
            </a:pPr>
            <a:r>
              <a:t>“feet like pillars of fire” -- trampling judgment of God</a:t>
            </a:r>
          </a:p>
          <a:p>
            <a:pPr marL="554355" indent="-554355" defTabSz="800735">
              <a:lnSpc>
                <a:spcPct val="120000"/>
              </a:lnSpc>
              <a:spcBef>
                <a:spcPts val="3400"/>
              </a:spcBef>
              <a:buBlip>
                <a:blip r:embed="rId3"/>
              </a:buBlip>
              <a:defRPr sz="4850"/>
            </a:pPr>
            <a:r>
              <a:t>“a little book open in his hand” - a revelation available to all people</a:t>
            </a:r>
          </a:p>
          <a:p>
            <a:pPr marL="554355" indent="-554355" defTabSz="800735">
              <a:lnSpc>
                <a:spcPct val="120000"/>
              </a:lnSpc>
              <a:spcBef>
                <a:spcPts val="3400"/>
              </a:spcBef>
              <a:buBlip>
                <a:blip r:embed="rId3"/>
              </a:buBlip>
              <a:defRPr sz="4850"/>
            </a:pPr>
            <a:r>
              <a:t>“right foot on the sea and his left foot on the land” - a universal message relevant to all.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1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6"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even thunders respond"/>
          <p:cNvSpPr txBox="1"/>
          <p:nvPr>
            <p:ph type="title"/>
          </p:nvPr>
        </p:nvSpPr>
        <p:spPr>
          <a:prstGeom prst="rect">
            <a:avLst/>
          </a:prstGeom>
        </p:spPr>
        <p:txBody>
          <a:bodyPr/>
          <a:lstStyle/>
          <a:p>
            <a:pPr/>
            <a:r>
              <a:t>Seven thunders respond</a:t>
            </a:r>
          </a:p>
        </p:txBody>
      </p:sp>
      <p:sp>
        <p:nvSpPr>
          <p:cNvPr id="221" name="The angel,  “cried with a loud voice, as when a lion roars.”…"/>
          <p:cNvSpPr txBox="1"/>
          <p:nvPr>
            <p:ph type="body" idx="1"/>
          </p:nvPr>
        </p:nvSpPr>
        <p:spPr>
          <a:prstGeom prst="rect">
            <a:avLst/>
          </a:prstGeom>
        </p:spPr>
        <p:txBody>
          <a:bodyPr/>
          <a:lstStyle/>
          <a:p>
            <a:pPr marL="571499" indent="-571499">
              <a:lnSpc>
                <a:spcPct val="120000"/>
              </a:lnSpc>
              <a:spcBef>
                <a:spcPts val="5400"/>
              </a:spcBef>
              <a:buBlip>
                <a:blip r:embed="rId3"/>
              </a:buBlip>
              <a:defRPr sz="6000"/>
            </a:pPr>
            <a:r>
              <a:t>The angel,  “cried with a loud voice, as when a lion roars.”</a:t>
            </a:r>
          </a:p>
          <a:p>
            <a:pPr lvl="1" marL="1142999" indent="-571499">
              <a:lnSpc>
                <a:spcPct val="120000"/>
              </a:lnSpc>
              <a:spcBef>
                <a:spcPts val="5400"/>
              </a:spcBef>
              <a:buBlip>
                <a:blip r:embed="rId3"/>
              </a:buBlip>
              <a:defRPr sz="6000"/>
            </a:pPr>
            <a:r>
              <a:t>Jesus is the “Lion of the tribe of Judah” (Revelation 5:5)</a:t>
            </a:r>
          </a:p>
          <a:p>
            <a:pPr lvl="1" marL="1142999" indent="-571499">
              <a:lnSpc>
                <a:spcPct val="120000"/>
              </a:lnSpc>
              <a:spcBef>
                <a:spcPts val="5400"/>
              </a:spcBef>
              <a:buBlip>
                <a:blip r:embed="rId3"/>
              </a:buBlip>
              <a:defRPr sz="6000"/>
            </a:pPr>
            <a:r>
              <a:t>Book of Revelation: God to Jesus, Jesus to angel, angel to John (1:1)</a:t>
            </a:r>
          </a:p>
          <a:p>
            <a:pPr marL="571499" indent="-571499">
              <a:lnSpc>
                <a:spcPct val="120000"/>
              </a:lnSpc>
              <a:spcBef>
                <a:spcPts val="5400"/>
              </a:spcBef>
              <a:buBlip>
                <a:blip r:embed="rId3"/>
              </a:buBlip>
              <a:defRPr sz="6000"/>
            </a:pPr>
            <a:r>
              <a:t>“When he cried out, seven thunders uttered their voices” - thunder describes the voice of God (e.g. Psalms 29:3)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1"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eal up the things which the seven thunders uttered”"/>
          <p:cNvSpPr txBox="1"/>
          <p:nvPr>
            <p:ph type="title"/>
          </p:nvPr>
        </p:nvSpPr>
        <p:spPr>
          <a:prstGeom prst="rect">
            <a:avLst/>
          </a:prstGeom>
        </p:spPr>
        <p:txBody>
          <a:bodyPr/>
          <a:lstStyle/>
          <a:p>
            <a:pPr/>
            <a:r>
              <a:t>“Seal up the things which the seven thunders uttered”</a:t>
            </a:r>
          </a:p>
        </p:txBody>
      </p:sp>
      <p:sp>
        <p:nvSpPr>
          <p:cNvPr id="226" name="God does not want what was said to be known.…"/>
          <p:cNvSpPr txBox="1"/>
          <p:nvPr>
            <p:ph type="body" idx="1"/>
          </p:nvPr>
        </p:nvSpPr>
        <p:spPr>
          <a:prstGeom prst="rect">
            <a:avLst/>
          </a:prstGeom>
        </p:spPr>
        <p:txBody>
          <a:bodyPr/>
          <a:lstStyle/>
          <a:p>
            <a:pPr marL="560069" indent="-560069" defTabSz="808990">
              <a:lnSpc>
                <a:spcPct val="120000"/>
              </a:lnSpc>
              <a:spcBef>
                <a:spcPts val="2300"/>
              </a:spcBef>
              <a:buBlip>
                <a:blip r:embed="rId3"/>
              </a:buBlip>
              <a:defRPr sz="5390"/>
            </a:pPr>
            <a:r>
              <a:t>God does not want what was said to be known.</a:t>
            </a:r>
          </a:p>
          <a:p>
            <a:pPr marL="560069" indent="-560069" defTabSz="808990">
              <a:lnSpc>
                <a:spcPct val="120000"/>
              </a:lnSpc>
              <a:spcBef>
                <a:spcPts val="2300"/>
              </a:spcBef>
              <a:buBlip>
                <a:blip r:embed="rId3"/>
              </a:buBlip>
              <a:defRPr sz="5390"/>
            </a:pPr>
            <a:r>
              <a:t>“…how he was caught up into Paradise and heard inexpressible words, which it is not lawful for a man to utter.” (2 Corinthians 12:4)</a:t>
            </a:r>
          </a:p>
          <a:p>
            <a:pPr lvl="1" marL="1120140" indent="-560070" defTabSz="808990">
              <a:lnSpc>
                <a:spcPct val="120000"/>
              </a:lnSpc>
              <a:spcBef>
                <a:spcPts val="2300"/>
              </a:spcBef>
              <a:buBlip>
                <a:blip r:embed="rId3"/>
              </a:buBlip>
              <a:defRPr sz="5390"/>
            </a:pPr>
            <a:r>
              <a:t>Not everything that is said in heaven needs to be known by us</a:t>
            </a:r>
          </a:p>
          <a:p>
            <a:pPr marL="560069" indent="-560069" defTabSz="808990">
              <a:lnSpc>
                <a:spcPct val="120000"/>
              </a:lnSpc>
              <a:spcBef>
                <a:spcPts val="2300"/>
              </a:spcBef>
              <a:buBlip>
                <a:blip r:embed="rId3"/>
              </a:buBlip>
              <a:defRPr sz="5390"/>
            </a:pPr>
            <a:r>
              <a:t>Seven thunders respond to the “little book”</a:t>
            </a:r>
          </a:p>
          <a:p>
            <a:pPr lvl="1" marL="1120140" indent="-560070" defTabSz="808990">
              <a:lnSpc>
                <a:spcPct val="120000"/>
              </a:lnSpc>
              <a:spcBef>
                <a:spcPts val="2300"/>
              </a:spcBef>
              <a:buBlip>
                <a:blip r:embed="rId3"/>
              </a:buBlip>
              <a:defRPr sz="5390"/>
            </a:pPr>
            <a:r>
              <a:t>The “little book” = remainder of the book of Revelation</a:t>
            </a:r>
          </a:p>
          <a:p>
            <a:pPr lvl="1" marL="1120140" indent="-560070" defTabSz="808990">
              <a:lnSpc>
                <a:spcPct val="120000"/>
              </a:lnSpc>
              <a:spcBef>
                <a:spcPts val="2300"/>
              </a:spcBef>
              <a:buBlip>
                <a:blip r:embed="rId3"/>
              </a:buBlip>
              <a:defRPr sz="5390"/>
            </a:pPr>
            <a:r>
              <a:t>Seven thunders mimic the voice of God but are not the voice of God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2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2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6"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ummary of 9:13-10:4"/>
          <p:cNvSpPr txBox="1"/>
          <p:nvPr>
            <p:ph type="title"/>
          </p:nvPr>
        </p:nvSpPr>
        <p:spPr>
          <a:prstGeom prst="rect">
            <a:avLst/>
          </a:prstGeom>
        </p:spPr>
        <p:txBody>
          <a:bodyPr/>
          <a:lstStyle/>
          <a:p>
            <a:pPr/>
            <a:r>
              <a:t>Summary of 9:13-10:4</a:t>
            </a:r>
          </a:p>
        </p:txBody>
      </p:sp>
      <p:sp>
        <p:nvSpPr>
          <p:cNvPr id="231" name="The Turkish power supplants the Arab power and threatens the Byzantine Empire…"/>
          <p:cNvSpPr txBox="1"/>
          <p:nvPr>
            <p:ph type="body" idx="1"/>
          </p:nvPr>
        </p:nvSpPr>
        <p:spPr>
          <a:prstGeom prst="rect">
            <a:avLst/>
          </a:prstGeom>
        </p:spPr>
        <p:txBody>
          <a:bodyPr/>
          <a:lstStyle/>
          <a:p>
            <a:pPr marL="571499" indent="-571499">
              <a:buBlip>
                <a:blip r:embed="rId3"/>
              </a:buBlip>
              <a:defRPr sz="5600"/>
            </a:pPr>
            <a:r>
              <a:t>The Turkish power supplants the Arab power and threatens the Byzantine Empire</a:t>
            </a:r>
          </a:p>
          <a:p>
            <a:pPr marL="571499" indent="-571499">
              <a:buBlip>
                <a:blip r:embed="rId3"/>
              </a:buBlip>
              <a:defRPr sz="5600"/>
            </a:pPr>
            <a:r>
              <a:t>Nearly 400 years after crossing the Euphrates, the Ottoman Turks conquer Constantinople</a:t>
            </a:r>
          </a:p>
          <a:p>
            <a:pPr marL="571499" indent="-571499">
              <a:buBlip>
                <a:blip r:embed="rId3"/>
              </a:buBlip>
              <a:defRPr sz="5600"/>
            </a:pPr>
            <a:r>
              <a:t>The fall of Constantinople does not cause the Latin church to repent</a:t>
            </a:r>
          </a:p>
          <a:p>
            <a:pPr marL="571499" indent="-571499">
              <a:buBlip>
                <a:blip r:embed="rId3"/>
              </a:buBlip>
              <a:defRPr sz="5600"/>
            </a:pPr>
            <a:r>
              <a:t>John’s testimony against the Roman Empire is nearly concluded; but God has more for John to prophesy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3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1"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Revelation 9:13"/>
          <p:cNvSpPr txBox="1"/>
          <p:nvPr>
            <p:ph type="body" idx="21"/>
          </p:nvPr>
        </p:nvSpPr>
        <p:spPr>
          <a:xfrm>
            <a:off x="952500" y="10719434"/>
            <a:ext cx="22479000" cy="711201"/>
          </a:xfrm>
          <a:prstGeom prst="rect">
            <a:avLst/>
          </a:prstGeom>
        </p:spPr>
        <p:txBody>
          <a:bodyPr/>
          <a:lstStyle/>
          <a:p>
            <a:pPr/>
            <a:r>
              <a:t>–Revelation 9:13</a:t>
            </a:r>
          </a:p>
        </p:txBody>
      </p:sp>
      <p:sp>
        <p:nvSpPr>
          <p:cNvPr id="132" name="“One woe is past. Behold, still two more woes are coming after these things.”"/>
          <p:cNvSpPr txBox="1"/>
          <p:nvPr>
            <p:ph type="body" idx="22"/>
          </p:nvPr>
        </p:nvSpPr>
        <p:spPr>
          <a:xfrm>
            <a:off x="2381250" y="3770629"/>
            <a:ext cx="19621500" cy="5412742"/>
          </a:xfrm>
          <a:prstGeom prst="rect">
            <a:avLst/>
          </a:prstGeom>
        </p:spPr>
        <p:txBody>
          <a:bodyPr/>
          <a:lstStyle>
            <a:lvl1pPr>
              <a:defRPr sz="10700"/>
            </a:lvl1pPr>
          </a:lstStyle>
          <a:p>
            <a:pPr/>
            <a:r>
              <a:t>“One woe is past. Behold, still two more woes are coming after these things.”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6" name="Byzantine_Empire_600AD.png" descr="Byzantine_Empire_600AD.png"/>
          <p:cNvPicPr>
            <a:picLocks noChangeAspect="1"/>
          </p:cNvPicPr>
          <p:nvPr/>
        </p:nvPicPr>
        <p:blipFill>
          <a:blip r:embed="rId2">
            <a:extLst/>
          </a:blip>
          <a:stretch>
            <a:fillRect/>
          </a:stretch>
        </p:blipFill>
        <p:spPr>
          <a:xfrm>
            <a:off x="-463265" y="-27352"/>
            <a:ext cx="25310530" cy="1377070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Green and yellow boat on the shore across the water from the village of Ferragudo, Portugal at duskFishermen boats at sea near village at dusk in Algarve, south of Portugal." descr="Green and yellow boat on the shore across the water from the village of Ferragudo, Portugal at duskFishermen boats at sea near village at dusk in Algarve, south of Portugal."/>
          <p:cNvPicPr>
            <a:picLocks noChangeAspect="1"/>
          </p:cNvPicPr>
          <p:nvPr>
            <p:ph type="pic" idx="21"/>
          </p:nvPr>
        </p:nvPicPr>
        <p:blipFill>
          <a:blip r:embed="rId2">
            <a:extLst/>
          </a:blip>
          <a:srcRect l="2647" t="0" r="2647" b="0"/>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Trumpet #6"/>
          <p:cNvSpPr txBox="1"/>
          <p:nvPr>
            <p:ph type="title"/>
          </p:nvPr>
        </p:nvSpPr>
        <p:spPr>
          <a:prstGeom prst="rect">
            <a:avLst/>
          </a:prstGeom>
        </p:spPr>
        <p:txBody>
          <a:bodyPr/>
          <a:lstStyle>
            <a:lvl1pPr>
              <a:defRPr spc="600" sz="10000"/>
            </a:lvl1pPr>
          </a:lstStyle>
          <a:p>
            <a:pPr/>
            <a:r>
              <a:t>Trumpet #6</a:t>
            </a:r>
          </a:p>
        </p:txBody>
      </p:sp>
      <p:sp>
        <p:nvSpPr>
          <p:cNvPr id="141" name="The rise of the Turkish power, Constantinople falls, the Byzantine Empire ends.…"/>
          <p:cNvSpPr txBox="1"/>
          <p:nvPr>
            <p:ph type="body" idx="1"/>
          </p:nvPr>
        </p:nvSpPr>
        <p:spPr>
          <a:prstGeom prst="rect">
            <a:avLst/>
          </a:prstGeom>
        </p:spPr>
        <p:txBody>
          <a:bodyPr/>
          <a:lstStyle/>
          <a:p>
            <a:pPr marL="520064" indent="-520064" defTabSz="751205">
              <a:lnSpc>
                <a:spcPct val="120000"/>
              </a:lnSpc>
              <a:spcBef>
                <a:spcPts val="5300"/>
              </a:spcBef>
              <a:buBlip>
                <a:blip r:embed="rId3"/>
              </a:buBlip>
              <a:defRPr sz="6370"/>
            </a:pPr>
            <a:r>
              <a:t>The rise of the Turkish power, Constantinople falls, the Byzantine Empire ends.</a:t>
            </a:r>
          </a:p>
          <a:p>
            <a:pPr marL="520064" indent="-520064" defTabSz="751205">
              <a:lnSpc>
                <a:spcPct val="120000"/>
              </a:lnSpc>
              <a:spcBef>
                <a:spcPts val="5300"/>
              </a:spcBef>
              <a:buBlip>
                <a:blip r:embed="rId3"/>
              </a:buBlip>
              <a:defRPr sz="6370"/>
            </a:pPr>
            <a:r>
              <a:t>The fall of Constantinople sets the stage for momentous events in European Christendom (11:1-13).</a:t>
            </a:r>
          </a:p>
          <a:p>
            <a:pPr marL="520064" indent="-520064" defTabSz="751205">
              <a:lnSpc>
                <a:spcPct val="120000"/>
              </a:lnSpc>
              <a:spcBef>
                <a:spcPts val="5300"/>
              </a:spcBef>
              <a:buBlip>
                <a:blip r:embed="rId3"/>
              </a:buBlip>
              <a:defRPr sz="6370"/>
            </a:pPr>
            <a:r>
              <a:t>11:14: “The second woe is past. Behold, the third woe is coming quickly.”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1"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6, 6, 6"/>
          <p:cNvSpPr txBox="1"/>
          <p:nvPr>
            <p:ph type="title"/>
          </p:nvPr>
        </p:nvSpPr>
        <p:spPr>
          <a:prstGeom prst="rect">
            <a:avLst/>
          </a:prstGeom>
        </p:spPr>
        <p:txBody>
          <a:bodyPr/>
          <a:lstStyle>
            <a:lvl1pPr>
              <a:defRPr sz="10900"/>
            </a:lvl1pPr>
          </a:lstStyle>
          <a:p>
            <a:pPr/>
            <a:r>
              <a:t>6, 6, 6</a:t>
            </a:r>
          </a:p>
        </p:txBody>
      </p:sp>
      <p:sp>
        <p:nvSpPr>
          <p:cNvPr id="146" name="Sixth seal prepares God’s people for the tribulation to come…"/>
          <p:cNvSpPr txBox="1"/>
          <p:nvPr>
            <p:ph type="body" idx="1"/>
          </p:nvPr>
        </p:nvSpPr>
        <p:spPr>
          <a:prstGeom prst="rect">
            <a:avLst/>
          </a:prstGeom>
        </p:spPr>
        <p:txBody>
          <a:bodyPr/>
          <a:lstStyle/>
          <a:p>
            <a:pPr lvl="1">
              <a:lnSpc>
                <a:spcPct val="120000"/>
              </a:lnSpc>
              <a:buBlip>
                <a:blip r:embed="rId3"/>
              </a:buBlip>
              <a:defRPr sz="7000"/>
            </a:pPr>
            <a:r>
              <a:t>Sixth seal prepares God’s people for the tribulation to come</a:t>
            </a:r>
          </a:p>
          <a:p>
            <a:pPr lvl="1">
              <a:lnSpc>
                <a:spcPct val="120000"/>
              </a:lnSpc>
              <a:buBlip>
                <a:blip r:embed="rId3"/>
              </a:buBlip>
              <a:defRPr sz="7000"/>
            </a:pPr>
            <a:r>
              <a:t>Sixth trumpet signals that the end of the world approaches</a:t>
            </a:r>
          </a:p>
          <a:p>
            <a:pPr lvl="1">
              <a:lnSpc>
                <a:spcPct val="120000"/>
              </a:lnSpc>
              <a:buBlip>
                <a:blip r:embed="rId3"/>
              </a:buBlip>
              <a:defRPr sz="7000"/>
            </a:pPr>
            <a:r>
              <a:t>Sixth bowl warns God’s people to prepare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6"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Trumpet #7 - Day of Judgment"/>
          <p:cNvSpPr txBox="1"/>
          <p:nvPr>
            <p:ph type="title"/>
          </p:nvPr>
        </p:nvSpPr>
        <p:spPr>
          <a:prstGeom prst="rect">
            <a:avLst/>
          </a:prstGeom>
        </p:spPr>
        <p:txBody>
          <a:bodyPr/>
          <a:lstStyle/>
          <a:p>
            <a:pPr/>
            <a:r>
              <a:t>Trumpet #7 - Day of Judgment</a:t>
            </a:r>
          </a:p>
        </p:txBody>
      </p:sp>
      <p:sp>
        <p:nvSpPr>
          <p:cNvPr id="151" name="“…coming quickly” - catchphrase for the return of Jesus…"/>
          <p:cNvSpPr txBox="1"/>
          <p:nvPr>
            <p:ph type="body" idx="1"/>
          </p:nvPr>
        </p:nvSpPr>
        <p:spPr>
          <a:prstGeom prst="rect">
            <a:avLst/>
          </a:prstGeom>
        </p:spPr>
        <p:txBody>
          <a:bodyPr/>
          <a:lstStyle/>
          <a:p>
            <a:pPr marL="382904" indent="-382904" defTabSz="553084">
              <a:lnSpc>
                <a:spcPct val="120000"/>
              </a:lnSpc>
              <a:spcBef>
                <a:spcPts val="2200"/>
              </a:spcBef>
              <a:buBlip>
                <a:blip r:embed="rId3"/>
              </a:buBlip>
              <a:defRPr sz="4422"/>
            </a:pPr>
            <a:r>
              <a:t>“…coming quickly” - catchphrase for the return of Jesus</a:t>
            </a:r>
          </a:p>
          <a:p>
            <a:pPr lvl="1" marL="765809" indent="-382904" defTabSz="553084">
              <a:lnSpc>
                <a:spcPct val="120000"/>
              </a:lnSpc>
              <a:spcBef>
                <a:spcPts val="2200"/>
              </a:spcBef>
              <a:buBlip>
                <a:blip r:embed="rId3"/>
              </a:buBlip>
              <a:defRPr sz="4422"/>
            </a:pPr>
            <a:r>
              <a:t>11:18, “The nations were angry, and Your wrath has come, And the time of the dead, that they should be judged, And that You should reward Your servants the prophets and the saints, And those who fear Your name, small and great, And should destroy those who destroy the earth.”</a:t>
            </a:r>
          </a:p>
          <a:p>
            <a:pPr marL="382904" indent="-382904" defTabSz="553084">
              <a:lnSpc>
                <a:spcPct val="120000"/>
              </a:lnSpc>
              <a:spcBef>
                <a:spcPts val="2200"/>
              </a:spcBef>
              <a:buBlip>
                <a:blip r:embed="rId3"/>
              </a:buBlip>
              <a:defRPr sz="4422"/>
            </a:pPr>
            <a:r>
              <a:t>Proleptic: to see something in the future as if it is happening in the present</a:t>
            </a:r>
          </a:p>
          <a:p>
            <a:pPr marL="382904" indent="-382904" defTabSz="553084">
              <a:lnSpc>
                <a:spcPct val="120000"/>
              </a:lnSpc>
              <a:spcBef>
                <a:spcPts val="2200"/>
              </a:spcBef>
              <a:buBlip>
                <a:blip r:embed="rId3"/>
              </a:buBlip>
              <a:defRPr sz="4422"/>
            </a:pPr>
            <a:r>
              <a:t>The seventh trumpet is the last trumpet in Revelation: “…in a moment, in the twinkling of an eye, at </a:t>
            </a:r>
            <a:r>
              <a:rPr i="1"/>
              <a:t>the </a:t>
            </a:r>
            <a:r>
              <a:rPr i="1" u="sng"/>
              <a:t>last</a:t>
            </a:r>
            <a:r>
              <a:rPr i="1"/>
              <a:t> trumpet</a:t>
            </a:r>
            <a:r>
              <a:t>….” (1 Corinthians 15:52)</a:t>
            </a:r>
          </a:p>
          <a:p>
            <a:pPr marL="382904" indent="-382904" defTabSz="553084">
              <a:lnSpc>
                <a:spcPct val="120000"/>
              </a:lnSpc>
              <a:spcBef>
                <a:spcPts val="2200"/>
              </a:spcBef>
              <a:buBlip>
                <a:blip r:embed="rId3"/>
              </a:buBlip>
              <a:defRPr sz="4422"/>
            </a:pPr>
            <a:r>
              <a:t>Trumpet #7 signals the end of  Vision #2 (4:1-11:18)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1"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Trumpet #6 - the rise of the Turkish power"/>
          <p:cNvSpPr txBox="1"/>
          <p:nvPr>
            <p:ph type="title"/>
          </p:nvPr>
        </p:nvSpPr>
        <p:spPr>
          <a:prstGeom prst="rect">
            <a:avLst/>
          </a:prstGeom>
        </p:spPr>
        <p:txBody>
          <a:bodyPr/>
          <a:lstStyle>
            <a:lvl1pPr>
              <a:lnSpc>
                <a:spcPct val="110000"/>
              </a:lnSpc>
            </a:lvl1pPr>
          </a:lstStyle>
          <a:p>
            <a:pPr/>
            <a:r>
              <a:t>Trumpet #6 - the rise of the Turkish power</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